
<file path=[Content_Types].xml><?xml version="1.0" encoding="utf-8"?>
<Types xmlns="http://schemas.openxmlformats.org/package/2006/content-types">
  <Default Extension="xml" ContentType="application/xml"/>
  <Default Extension="jpeg" ContentType="image/jpeg"/>
  <Default Extension="jpg" ContentType="image/jpeg"/>
  <Default Extension="rels" ContentType="application/vnd.openxmlformats-package.relationships+xml"/>
  <Default Extension="tif" ContentType="image/t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12" r:id="rId1"/>
  </p:sldMasterIdLst>
  <p:notesMasterIdLst>
    <p:notesMasterId r:id="rId37"/>
  </p:notesMasterIdLst>
  <p:sldIdLst>
    <p:sldId id="271" r:id="rId2"/>
    <p:sldId id="279" r:id="rId3"/>
    <p:sldId id="272" r:id="rId4"/>
    <p:sldId id="273" r:id="rId5"/>
    <p:sldId id="274" r:id="rId6"/>
    <p:sldId id="275" r:id="rId7"/>
    <p:sldId id="276" r:id="rId8"/>
    <p:sldId id="277" r:id="rId9"/>
    <p:sldId id="278" r:id="rId10"/>
    <p:sldId id="280" r:id="rId11"/>
    <p:sldId id="281" r:id="rId12"/>
    <p:sldId id="282" r:id="rId13"/>
    <p:sldId id="283" r:id="rId14"/>
    <p:sldId id="284" r:id="rId15"/>
    <p:sldId id="285" r:id="rId16"/>
    <p:sldId id="286" r:id="rId17"/>
    <p:sldId id="287" r:id="rId18"/>
    <p:sldId id="288" r:id="rId19"/>
    <p:sldId id="289" r:id="rId20"/>
    <p:sldId id="290" r:id="rId21"/>
    <p:sldId id="256" r:id="rId22"/>
    <p:sldId id="259" r:id="rId23"/>
    <p:sldId id="261" r:id="rId24"/>
    <p:sldId id="258" r:id="rId25"/>
    <p:sldId id="260" r:id="rId26"/>
    <p:sldId id="257" r:id="rId27"/>
    <p:sldId id="262" r:id="rId28"/>
    <p:sldId id="263" r:id="rId29"/>
    <p:sldId id="264" r:id="rId30"/>
    <p:sldId id="265" r:id="rId31"/>
    <p:sldId id="266" r:id="rId32"/>
    <p:sldId id="267" r:id="rId33"/>
    <p:sldId id="268" r:id="rId34"/>
    <p:sldId id="269" r:id="rId35"/>
    <p:sldId id="270" r:id="rId3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90" d="100"/>
          <a:sy n="90" d="100"/>
        </p:scale>
        <p:origin x="-192" y="-104"/>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notesMaster" Target="notesMasters/notesMaster1.xml"/><Relationship Id="rId38" Type="http://schemas.openxmlformats.org/officeDocument/2006/relationships/printerSettings" Target="printerSettings/printerSettings1.bin"/><Relationship Id="rId39" Type="http://schemas.openxmlformats.org/officeDocument/2006/relationships/presProps" Target="presProps.xml"/><Relationship Id="rId40" Type="http://schemas.openxmlformats.org/officeDocument/2006/relationships/viewProps" Target="viewProps.xml"/><Relationship Id="rId41" Type="http://schemas.openxmlformats.org/officeDocument/2006/relationships/theme" Target="theme/theme1.xml"/><Relationship Id="rId4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4ED405D-F7F7-1E4D-BC12-8BBA207C544A}" type="datetimeFigureOut">
              <a:rPr lang="en-US" smtClean="0"/>
              <a:t>23/10/17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BC22429-D135-184E-887E-88AB63B4EDFE}" type="slidenum">
              <a:rPr lang="en-US" smtClean="0"/>
              <a:t>‹#›</a:t>
            </a:fld>
            <a:endParaRPr lang="en-US"/>
          </a:p>
        </p:txBody>
      </p:sp>
    </p:spTree>
    <p:extLst>
      <p:ext uri="{BB962C8B-B14F-4D97-AF65-F5344CB8AC3E}">
        <p14:creationId xmlns:p14="http://schemas.microsoft.com/office/powerpoint/2010/main" val="2258250198"/>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BC22429-D135-184E-887E-88AB63B4EDFE}" type="slidenum">
              <a:rPr lang="en-US" smtClean="0"/>
              <a:t>26</a:t>
            </a:fld>
            <a:endParaRPr lang="en-US"/>
          </a:p>
        </p:txBody>
      </p:sp>
    </p:spTree>
    <p:extLst>
      <p:ext uri="{BB962C8B-B14F-4D97-AF65-F5344CB8AC3E}">
        <p14:creationId xmlns:p14="http://schemas.microsoft.com/office/powerpoint/2010/main" val="13053053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57200" y="228600"/>
            <a:ext cx="7772400" cy="4571999"/>
          </a:xfrm>
        </p:spPr>
        <p:txBody>
          <a:bodyPr anchor="ctr">
            <a:noAutofit/>
          </a:bodyPr>
          <a:lstStyle>
            <a:lvl1pPr>
              <a:lnSpc>
                <a:spcPct val="100000"/>
              </a:lnSpc>
              <a:defRPr sz="8800" spc="-80" baseline="0">
                <a:solidFill>
                  <a:schemeClr val="tx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457200" y="4800600"/>
            <a:ext cx="6858000" cy="914400"/>
          </a:xfrm>
        </p:spPr>
        <p:txBody>
          <a:bodyPr/>
          <a:lstStyle>
            <a:lvl1pPr marL="0" indent="0" algn="l">
              <a:buNone/>
              <a:defRPr b="0" cap="all" spc="120" baseline="0">
                <a:solidFill>
                  <a:schemeClr val="tx2"/>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451DEABC-D766-4322-8E78-B830FAE35C72}" type="datetime4">
              <a:rPr lang="en-US" smtClean="0"/>
              <a:pPr/>
              <a:t>October 23, 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Rectangle 8"/>
          <p:cNvSpPr/>
          <p:nvPr/>
        </p:nvSpPr>
        <p:spPr>
          <a:xfrm>
            <a:off x="9001124" y="4846320"/>
            <a:ext cx="142876" cy="20116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9001124" y="0"/>
            <a:ext cx="142876" cy="48463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F38DF745-7D3F-47F4-83A3-874385CFAA69}" type="slidenum">
              <a:rPr lang="en-US" smtClean="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3131F9E-604E-4343-9F29-EF72E8231CAD}" type="datetime4">
              <a:rPr lang="en-US" smtClean="0"/>
              <a:pPr/>
              <a:t>October 23, 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8DF745-7D3F-47F4-83A3-874385CFAA69}"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4A8E1CE-37F8-4102-8DF9-852A0A51F293}" type="datetime4">
              <a:rPr lang="en-US" smtClean="0"/>
              <a:pPr/>
              <a:t>October 23, 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8DF745-7D3F-47F4-83A3-874385CFAA69}"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el &amp; Aufzählung">
    <p:spTree>
      <p:nvGrpSpPr>
        <p:cNvPr id="1" name=""/>
        <p:cNvGrpSpPr/>
        <p:nvPr/>
      </p:nvGrpSpPr>
      <p:grpSpPr>
        <a:xfrm>
          <a:off x="0" y="0"/>
          <a:ext cx="0" cy="0"/>
          <a:chOff x="0" y="0"/>
          <a:chExt cx="0" cy="0"/>
        </a:xfrm>
      </p:grpSpPr>
      <p:sp>
        <p:nvSpPr>
          <p:cNvPr id="56" name="Titeltext"/>
          <p:cNvSpPr txBox="1">
            <a:spLocks noGrp="1"/>
          </p:cNvSpPr>
          <p:nvPr>
            <p:ph type="title"/>
          </p:nvPr>
        </p:nvSpPr>
        <p:spPr>
          <a:prstGeom prst="rect">
            <a:avLst/>
          </a:prstGeom>
        </p:spPr>
        <p:txBody>
          <a:bodyPr/>
          <a:lstStyle/>
          <a:p>
            <a:r>
              <a:t>Titeltext</a:t>
            </a:r>
          </a:p>
        </p:txBody>
      </p:sp>
      <p:sp>
        <p:nvSpPr>
          <p:cNvPr id="57" name="Textebene 1…"/>
          <p:cNvSpPr txBox="1">
            <a:spLocks noGrp="1"/>
          </p:cNvSpPr>
          <p:nvPr>
            <p:ph type="body" idx="1"/>
          </p:nvPr>
        </p:nvSpPr>
        <p:spPr>
          <a:prstGeom prst="rect">
            <a:avLst/>
          </a:prstGeom>
        </p:spPr>
        <p:txBody>
          <a:bodyPr/>
          <a:lstStyle/>
          <a:p>
            <a:r>
              <a:t>Textebene 1</a:t>
            </a:r>
          </a:p>
          <a:p>
            <a:pPr lvl="1"/>
            <a:r>
              <a:t>Textebene 2</a:t>
            </a:r>
          </a:p>
          <a:p>
            <a:pPr lvl="2"/>
            <a:r>
              <a:t>Textebene 3</a:t>
            </a:r>
          </a:p>
          <a:p>
            <a:pPr lvl="3"/>
            <a:r>
              <a:t>Textebene 4</a:t>
            </a:r>
          </a:p>
          <a:p>
            <a:pPr lvl="4"/>
            <a:r>
              <a:t>Textebene 5</a:t>
            </a:r>
          </a:p>
        </p:txBody>
      </p:sp>
      <p:sp>
        <p:nvSpPr>
          <p:cNvPr id="58" name="Foliennumm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872512260"/>
      </p:ext>
    </p:extLst>
  </p:cSld>
  <p:clrMapOvr>
    <a:masterClrMapping/>
  </p:clrMapOvr>
  <p:transition xmlns:p14="http://schemas.microsoft.com/office/powerpoint/2010/mai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Leer">
    <p:spTree>
      <p:nvGrpSpPr>
        <p:cNvPr id="1" name=""/>
        <p:cNvGrpSpPr/>
        <p:nvPr/>
      </p:nvGrpSpPr>
      <p:grpSpPr>
        <a:xfrm>
          <a:off x="0" y="0"/>
          <a:ext cx="0" cy="0"/>
          <a:chOff x="0" y="0"/>
          <a:chExt cx="0" cy="0"/>
        </a:xfrm>
      </p:grpSpPr>
      <p:sp>
        <p:nvSpPr>
          <p:cNvPr id="110" name="Foliennumm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115899973"/>
      </p:ext>
    </p:extLst>
  </p:cSld>
  <p:clrMapOvr>
    <a:masterClrMapping/>
  </p:clrMapOvr>
  <p:transition xmlns:p14="http://schemas.microsoft.com/office/powerpoint/2010/mai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Titel - Mitte">
    <p:spTree>
      <p:nvGrpSpPr>
        <p:cNvPr id="1" name=""/>
        <p:cNvGrpSpPr/>
        <p:nvPr/>
      </p:nvGrpSpPr>
      <p:grpSpPr>
        <a:xfrm>
          <a:off x="0" y="0"/>
          <a:ext cx="0" cy="0"/>
          <a:chOff x="0" y="0"/>
          <a:chExt cx="0" cy="0"/>
        </a:xfrm>
      </p:grpSpPr>
      <p:sp>
        <p:nvSpPr>
          <p:cNvPr id="30" name="Titeltext"/>
          <p:cNvSpPr txBox="1">
            <a:spLocks noGrp="1"/>
          </p:cNvSpPr>
          <p:nvPr>
            <p:ph type="title"/>
          </p:nvPr>
        </p:nvSpPr>
        <p:spPr>
          <a:xfrm>
            <a:off x="892969" y="2268141"/>
            <a:ext cx="7358063" cy="2321719"/>
          </a:xfrm>
          <a:prstGeom prst="rect">
            <a:avLst/>
          </a:prstGeom>
        </p:spPr>
        <p:txBody>
          <a:bodyPr/>
          <a:lstStyle/>
          <a:p>
            <a:r>
              <a:t>Titeltext</a:t>
            </a:r>
          </a:p>
        </p:txBody>
      </p:sp>
      <p:sp>
        <p:nvSpPr>
          <p:cNvPr id="31" name="Foliennumm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306107598"/>
      </p:ext>
    </p:extLst>
  </p:cSld>
  <p:clrMapOvr>
    <a:masterClrMapping/>
  </p:clrMapOvr>
  <p:transition xmlns:p14="http://schemas.microsoft.com/office/powerpoint/2010/mai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3333F43-3E86-47E4-BFBB-2476D384E1C6}" type="datetime4">
              <a:rPr lang="en-US" smtClean="0"/>
              <a:pPr/>
              <a:t>October 23, 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8DF745-7D3F-47F4-83A3-874385CFAA69}"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57200" y="1447800"/>
            <a:ext cx="7772400" cy="4321175"/>
          </a:xfrm>
        </p:spPr>
        <p:txBody>
          <a:bodyPr anchor="ctr">
            <a:noAutofit/>
          </a:bodyPr>
          <a:lstStyle>
            <a:lvl1pPr algn="l">
              <a:lnSpc>
                <a:spcPct val="100000"/>
              </a:lnSpc>
              <a:defRPr sz="8800" b="0" cap="all" spc="-80" baseline="0">
                <a:solidFill>
                  <a:schemeClr val="tx1"/>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457200" y="228601"/>
            <a:ext cx="7772400" cy="1066800"/>
          </a:xfrm>
        </p:spPr>
        <p:txBody>
          <a:bodyPr anchor="b"/>
          <a:lstStyle>
            <a:lvl1pPr marL="0" indent="0">
              <a:buNone/>
              <a:defRPr sz="2000" b="0" cap="all" spc="12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7" name="Date Placeholder 6"/>
          <p:cNvSpPr>
            <a:spLocks noGrp="1"/>
          </p:cNvSpPr>
          <p:nvPr>
            <p:ph type="dt" sz="half" idx="10"/>
          </p:nvPr>
        </p:nvSpPr>
        <p:spPr/>
        <p:txBody>
          <a:bodyPr/>
          <a:lstStyle/>
          <a:p>
            <a:fld id="{751663BA-01FC-4367-B6F3-ABB2645D55F1}" type="datetime4">
              <a:rPr lang="en-US" smtClean="0"/>
              <a:pPr/>
              <a:t>October 23, 2017</a:t>
            </a:fld>
            <a:endParaRPr lang="en-US" dirty="0"/>
          </a:p>
        </p:txBody>
      </p:sp>
      <p:sp>
        <p:nvSpPr>
          <p:cNvPr id="8" name="Slide Number Placeholder 7"/>
          <p:cNvSpPr>
            <a:spLocks noGrp="1"/>
          </p:cNvSpPr>
          <p:nvPr>
            <p:ph type="sldNum" sz="quarter" idx="11"/>
          </p:nvPr>
        </p:nvSpPr>
        <p:spPr/>
        <p:txBody>
          <a:bodyPr/>
          <a:lstStyle/>
          <a:p>
            <a:fld id="{F38DF745-7D3F-47F4-83A3-874385CFAA69}" type="slidenum">
              <a:rPr lang="en-US" smtClean="0"/>
              <a:pPr/>
              <a:t>‹#›</a:t>
            </a:fld>
            <a:endParaRPr lang="en-US" dirty="0"/>
          </a:p>
        </p:txBody>
      </p:sp>
      <p:sp>
        <p:nvSpPr>
          <p:cNvPr id="9" name="Footer Placeholder 8"/>
          <p:cNvSpPr>
            <a:spLocks noGrp="1"/>
          </p:cNvSpPr>
          <p:nvPr>
            <p:ph type="ftr" sz="quarter" idx="12"/>
          </p:nvPr>
        </p:nvSpPr>
        <p:spPr/>
        <p:txBody>
          <a:bodyPr/>
          <a:lstStyle/>
          <a:p>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630680" y="1574800"/>
            <a:ext cx="329184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090160" y="1574800"/>
            <a:ext cx="329184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79B19C71-EC74-44AF-B27E-FC7DC3C3A61D}" type="datetime4">
              <a:rPr lang="en-US" smtClean="0"/>
              <a:pPr/>
              <a:t>October 23, 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38DF745-7D3F-47F4-83A3-874385CFAA69}"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1627632" y="1572768"/>
            <a:ext cx="3291840" cy="639762"/>
          </a:xfrm>
        </p:spPr>
        <p:txBody>
          <a:bodyPr anchor="b">
            <a:noAutofit/>
          </a:bodyPr>
          <a:lstStyle>
            <a:lvl1pPr marL="0" indent="0">
              <a:buNone/>
              <a:defRPr sz="1800" b="0" cap="all" spc="100" baseline="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627632" y="2259366"/>
            <a:ext cx="3291840" cy="38404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093208" y="1572768"/>
            <a:ext cx="3291840" cy="639762"/>
          </a:xfrm>
        </p:spPr>
        <p:txBody>
          <a:bodyPr anchor="b">
            <a:noAutofit/>
          </a:bodyPr>
          <a:lstStyle>
            <a:lvl1pPr marL="0" indent="0">
              <a:buNone/>
              <a:defRPr lang="en-US" sz="1800" b="0" kern="1200" cap="all" spc="100" baseline="0" dirty="0" smtClean="0">
                <a:solidFill>
                  <a:schemeClr val="tx1"/>
                </a:solidFill>
                <a:latin typeface="+mj-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spcBef>
                <a:spcPct val="20000"/>
              </a:spcBef>
              <a:buFont typeface="Arial" pitchFamily="34" charset="0"/>
              <a:buNone/>
            </a:pPr>
            <a:r>
              <a:rPr lang="en-US" smtClean="0"/>
              <a:t>Click to edit Master text styles</a:t>
            </a:r>
          </a:p>
        </p:txBody>
      </p:sp>
      <p:sp>
        <p:nvSpPr>
          <p:cNvPr id="6" name="Content Placeholder 5"/>
          <p:cNvSpPr>
            <a:spLocks noGrp="1"/>
          </p:cNvSpPr>
          <p:nvPr>
            <p:ph sz="quarter" idx="4"/>
          </p:nvPr>
        </p:nvSpPr>
        <p:spPr>
          <a:xfrm>
            <a:off x="5093208" y="2259366"/>
            <a:ext cx="3291840" cy="38404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6A5CDA29-3CBE-48EA-92AE-A996835462BA}" type="datetime4">
              <a:rPr lang="en-US" smtClean="0"/>
              <a:pPr/>
              <a:t>October 23, 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38DF745-7D3F-47F4-83A3-874385CFAA69}"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E29EC054-3869-4501-B163-1BBFDE8DCE04}" type="datetime4">
              <a:rPr lang="en-US" smtClean="0"/>
              <a:pPr/>
              <a:t>October 23, 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38DF745-7D3F-47F4-83A3-874385CFAA69}"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A63D831-56C1-49CF-8EF7-8B9A98402BCD}" type="datetime4">
              <a:rPr lang="en-US" smtClean="0"/>
              <a:pPr/>
              <a:t>October 23, 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38DF745-7D3F-47F4-83A3-874385CFAA69}"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575050" y="1600200"/>
            <a:ext cx="5111750" cy="448056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0" y="1600200"/>
            <a:ext cx="3008313" cy="448056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EAD5615-7F4F-4584-84D5-CC95918C321F}" type="datetime4">
              <a:rPr lang="en-US" smtClean="0"/>
              <a:pPr/>
              <a:t>October 23, 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38DF745-7D3F-47F4-83A3-874385CFAA69}" type="slidenum">
              <a:rPr lang="en-US" smtClean="0"/>
              <a:pPr/>
              <a:t>‹#›</a:t>
            </a:fld>
            <a:endParaRPr lang="en-US"/>
          </a:p>
        </p:txBody>
      </p:sp>
      <p:sp>
        <p:nvSpPr>
          <p:cNvPr id="8" name="Title 7"/>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Rectangle 8"/>
          <p:cNvSpPr/>
          <p:nvPr/>
        </p:nvSpPr>
        <p:spPr>
          <a:xfrm>
            <a:off x="9001124" y="4846320"/>
            <a:ext cx="142876" cy="20116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idx="1"/>
          </p:nvPr>
        </p:nvSpPr>
        <p:spPr>
          <a:xfrm>
            <a:off x="-1" y="0"/>
            <a:ext cx="9000877" cy="4846320"/>
          </a:xfrm>
          <a:solidFill>
            <a:schemeClr val="bg1">
              <a:lumMod val="75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457200" y="5715000"/>
            <a:ext cx="8153400" cy="457200"/>
          </a:xfrm>
        </p:spPr>
        <p:txBody>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6EEA923-9BEE-48CE-9F28-5B525F399BAD}" type="datetime4">
              <a:rPr lang="en-US" smtClean="0"/>
              <a:pPr/>
              <a:t>October 23, 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lvl1pPr>
              <a:defRPr>
                <a:solidFill>
                  <a:schemeClr val="tx1"/>
                </a:solidFill>
              </a:defRPr>
            </a:lvl1pPr>
          </a:lstStyle>
          <a:p>
            <a:fld id="{F38DF745-7D3F-47F4-83A3-874385CFAA69}" type="slidenum">
              <a:rPr lang="en-US" smtClean="0"/>
              <a:pPr/>
              <a:t>‹#›</a:t>
            </a:fld>
            <a:endParaRPr lang="en-US" dirty="0"/>
          </a:p>
        </p:txBody>
      </p:sp>
      <p:sp>
        <p:nvSpPr>
          <p:cNvPr id="8" name="Title 7"/>
          <p:cNvSpPr>
            <a:spLocks noGrp="1"/>
          </p:cNvSpPr>
          <p:nvPr>
            <p:ph type="title"/>
          </p:nvPr>
        </p:nvSpPr>
        <p:spPr>
          <a:xfrm>
            <a:off x="457200" y="4953000"/>
            <a:ext cx="8153400" cy="762000"/>
          </a:xfrm>
        </p:spPr>
        <p:txBody>
          <a:bodyPr anchor="t">
            <a:normAutofit/>
          </a:bodyPr>
          <a:lstStyle>
            <a:lvl1pPr>
              <a:defRPr sz="3200"/>
            </a:lvl1pPr>
          </a:lstStyle>
          <a:p>
            <a:r>
              <a:rPr lang="en-US" smtClean="0"/>
              <a:t>Click to edit Master title style</a:t>
            </a:r>
            <a:endParaRPr lang="en-US" dirty="0"/>
          </a:p>
        </p:txBody>
      </p:sp>
      <p:sp>
        <p:nvSpPr>
          <p:cNvPr id="10" name="Rectangle 9"/>
          <p:cNvSpPr/>
          <p:nvPr/>
        </p:nvSpPr>
        <p:spPr>
          <a:xfrm>
            <a:off x="9001124" y="0"/>
            <a:ext cx="142876" cy="48463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152718"/>
            <a:ext cx="5791200" cy="1371600"/>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752600"/>
            <a:ext cx="7620000" cy="43735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457200" y="6172201"/>
            <a:ext cx="3429000" cy="304800"/>
          </a:xfrm>
          <a:prstGeom prst="rect">
            <a:avLst/>
          </a:prstGeom>
        </p:spPr>
        <p:txBody>
          <a:bodyPr vert="horz" lIns="91440" tIns="45720" rIns="91440" bIns="0" rtlCol="0" anchor="b"/>
          <a:lstStyle>
            <a:lvl1pPr algn="l">
              <a:defRPr sz="1000">
                <a:solidFill>
                  <a:schemeClr val="tx1"/>
                </a:solidFill>
              </a:defRPr>
            </a:lvl1pPr>
          </a:lstStyle>
          <a:p>
            <a:fld id="{17D0EFEE-2756-4A20-BF2A-63F0A94F99AC}" type="datetime4">
              <a:rPr lang="en-US" smtClean="0"/>
              <a:pPr/>
              <a:t>October 23, 2017</a:t>
            </a:fld>
            <a:endParaRPr lang="en-US" dirty="0"/>
          </a:p>
        </p:txBody>
      </p:sp>
      <p:sp>
        <p:nvSpPr>
          <p:cNvPr id="5" name="Footer Placeholder 4"/>
          <p:cNvSpPr>
            <a:spLocks noGrp="1"/>
          </p:cNvSpPr>
          <p:nvPr>
            <p:ph type="ftr" sz="quarter" idx="3"/>
          </p:nvPr>
        </p:nvSpPr>
        <p:spPr>
          <a:xfrm>
            <a:off x="457200" y="6492875"/>
            <a:ext cx="3429000" cy="283845"/>
          </a:xfrm>
          <a:prstGeom prst="rect">
            <a:avLst/>
          </a:prstGeom>
        </p:spPr>
        <p:txBody>
          <a:bodyPr vert="horz" lIns="91440" tIns="45720" rIns="91440" bIns="45720" rtlCol="0" anchor="t"/>
          <a:lstStyle>
            <a:lvl1pPr algn="l">
              <a:defRPr sz="1000">
                <a:solidFill>
                  <a:schemeClr val="tx1"/>
                </a:solidFill>
              </a:defRPr>
            </a:lvl1pPr>
          </a:lstStyle>
          <a:p>
            <a:endParaRPr lang="en-US" dirty="0"/>
          </a:p>
        </p:txBody>
      </p:sp>
      <p:sp>
        <p:nvSpPr>
          <p:cNvPr id="6" name="Slide Number Placeholder 5"/>
          <p:cNvSpPr>
            <a:spLocks noGrp="1"/>
          </p:cNvSpPr>
          <p:nvPr>
            <p:ph type="sldNum" sz="quarter" idx="4"/>
          </p:nvPr>
        </p:nvSpPr>
        <p:spPr>
          <a:xfrm rot="16200000">
            <a:off x="8227377" y="5885497"/>
            <a:ext cx="1315721" cy="365125"/>
          </a:xfrm>
          <a:prstGeom prst="rect">
            <a:avLst/>
          </a:prstGeom>
        </p:spPr>
        <p:txBody>
          <a:bodyPr vert="horz" lIns="91440" tIns="45720" rIns="91440" bIns="45720" rtlCol="0" anchor="ctr"/>
          <a:lstStyle>
            <a:lvl1pPr algn="l">
              <a:defRPr sz="2400" b="1">
                <a:solidFill>
                  <a:schemeClr val="tx2"/>
                </a:solidFill>
              </a:defRPr>
            </a:lvl1pPr>
          </a:lstStyle>
          <a:p>
            <a:fld id="{F38DF745-7D3F-47F4-83A3-874385CFAA69}" type="slidenum">
              <a:rPr lang="en-US" smtClean="0"/>
              <a:pPr/>
              <a:t>‹#›</a:t>
            </a:fld>
            <a:endParaRPr lang="en-US" dirty="0"/>
          </a:p>
        </p:txBody>
      </p:sp>
      <p:sp>
        <p:nvSpPr>
          <p:cNvPr id="7" name="Rectangle 6"/>
          <p:cNvSpPr/>
          <p:nvPr/>
        </p:nvSpPr>
        <p:spPr>
          <a:xfrm>
            <a:off x="9001124" y="0"/>
            <a:ext cx="142876" cy="1371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9001124" y="1371600"/>
            <a:ext cx="142876" cy="5486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 bg1="lt1" tx1="dk1" bg2="lt2" tx2="dk2" accent1="accent1" accent2="accent2" accent3="accent3" accent4="accent4" accent5="accent5" accent6="accent6" hlink="hlink" folHlink="folHlink"/>
  <p:sldLayoutIdLst>
    <p:sldLayoutId id="2147483913" r:id="rId1"/>
    <p:sldLayoutId id="2147483914" r:id="rId2"/>
    <p:sldLayoutId id="2147483915" r:id="rId3"/>
    <p:sldLayoutId id="2147483916" r:id="rId4"/>
    <p:sldLayoutId id="2147483917" r:id="rId5"/>
    <p:sldLayoutId id="2147483918" r:id="rId6"/>
    <p:sldLayoutId id="2147483919" r:id="rId7"/>
    <p:sldLayoutId id="2147483920" r:id="rId8"/>
    <p:sldLayoutId id="2147483921" r:id="rId9"/>
    <p:sldLayoutId id="2147483922" r:id="rId10"/>
    <p:sldLayoutId id="2147483923" r:id="rId11"/>
    <p:sldLayoutId id="2147483924" r:id="rId12"/>
    <p:sldLayoutId id="2147483925" r:id="rId13"/>
    <p:sldLayoutId id="2147483926" r:id="rId14"/>
  </p:sldLayoutIdLst>
  <p:hf sldNum="0" hdr="0" ftr="0" dt="0"/>
  <p:txStyles>
    <p:titleStyle>
      <a:lvl1pPr algn="l" defTabSz="914400" rtl="0" eaLnBrk="1" latinLnBrk="0" hangingPunct="1">
        <a:spcBef>
          <a:spcPct val="0"/>
        </a:spcBef>
        <a:buNone/>
        <a:defRPr sz="3600" kern="1200" cap="all" spc="-60" baseline="0">
          <a:solidFill>
            <a:schemeClr val="tx2"/>
          </a:solidFill>
          <a:latin typeface="+mj-lt"/>
          <a:ea typeface="+mj-ea"/>
          <a:cs typeface="+mj-cs"/>
        </a:defRPr>
      </a:lvl1pPr>
    </p:titleStyle>
    <p:body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Arial" pitchFamily="34" charset="0"/>
        <a:buChar char="•"/>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3" Type="http://schemas.openxmlformats.org/officeDocument/2006/relationships/image" Target="../media/image7.jpg"/><Relationship Id="rId4" Type="http://schemas.openxmlformats.org/officeDocument/2006/relationships/image" Target="../media/image8.png"/><Relationship Id="rId5" Type="http://schemas.openxmlformats.org/officeDocument/2006/relationships/image" Target="../media/image9.jpg"/><Relationship Id="rId6" Type="http://schemas.openxmlformats.org/officeDocument/2006/relationships/image" Target="../media/image10.jpg"/><Relationship Id="rId7"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image" Target="../media/image6.jpe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jpg"/></Relationships>
</file>

<file path=ppt/slides/_rels/slide25.xml.rels><?xml version="1.0" encoding="UTF-8" standalone="yes"?>
<Relationships xmlns="http://schemas.openxmlformats.org/package/2006/relationships"><Relationship Id="rId3" Type="http://schemas.openxmlformats.org/officeDocument/2006/relationships/image" Target="../media/image13.jpg"/><Relationship Id="rId4" Type="http://schemas.openxmlformats.org/officeDocument/2006/relationships/image" Target="../media/image14.jpg"/><Relationship Id="rId5" Type="http://schemas.openxmlformats.org/officeDocument/2006/relationships/image" Target="../media/image15.jpg"/><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6.tif"/><Relationship Id="rId3" Type="http://schemas.openxmlformats.org/officeDocument/2006/relationships/image" Target="../media/image17.t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Exam 2 Review Session</a:t>
            </a:r>
            <a:endParaRPr lang="en-US" dirty="0"/>
          </a:p>
        </p:txBody>
      </p:sp>
      <p:sp>
        <p:nvSpPr>
          <p:cNvPr id="3" name="Subtitle 2"/>
          <p:cNvSpPr>
            <a:spLocks noGrp="1"/>
          </p:cNvSpPr>
          <p:nvPr>
            <p:ph type="subTitle" idx="1"/>
          </p:nvPr>
        </p:nvSpPr>
        <p:spPr/>
        <p:txBody>
          <a:bodyPr/>
          <a:lstStyle/>
          <a:p>
            <a:r>
              <a:rPr lang="en-US" dirty="0" smtClean="0"/>
              <a:t>10/23/17</a:t>
            </a:r>
            <a:endParaRPr lang="en-US" dirty="0"/>
          </a:p>
        </p:txBody>
      </p:sp>
    </p:spTree>
    <p:extLst>
      <p:ext uri="{BB962C8B-B14F-4D97-AF65-F5344CB8AC3E}">
        <p14:creationId xmlns:p14="http://schemas.microsoft.com/office/powerpoint/2010/main" val="274883860"/>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D92A3FA-9231-4B87-B9DC-B3933C767884}"/>
              </a:ext>
            </a:extLst>
          </p:cNvPr>
          <p:cNvSpPr>
            <a:spLocks noGrp="1"/>
          </p:cNvSpPr>
          <p:nvPr>
            <p:ph type="ctrTitle"/>
          </p:nvPr>
        </p:nvSpPr>
        <p:spPr/>
        <p:txBody>
          <a:bodyPr/>
          <a:lstStyle/>
          <a:p>
            <a:r>
              <a:rPr lang="en-US" dirty="0"/>
              <a:t>Dennett</a:t>
            </a:r>
          </a:p>
        </p:txBody>
      </p:sp>
      <p:sp>
        <p:nvSpPr>
          <p:cNvPr id="3" name="Subtitle 2">
            <a:extLst>
              <a:ext uri="{FF2B5EF4-FFF2-40B4-BE49-F238E27FC236}">
                <a16:creationId xmlns="" xmlns:a16="http://schemas.microsoft.com/office/drawing/2014/main" id="{9D908158-249E-4151-A30C-E58DD206908B}"/>
              </a:ext>
            </a:extLst>
          </p:cNvPr>
          <p:cNvSpPr>
            <a:spLocks noGrp="1"/>
          </p:cNvSpPr>
          <p:nvPr>
            <p:ph type="subTitle" idx="1"/>
          </p:nvPr>
        </p:nvSpPr>
        <p:spPr/>
        <p:txBody>
          <a:bodyPr>
            <a:normAutofit fontScale="92500" lnSpcReduction="10000"/>
          </a:bodyPr>
          <a:lstStyle/>
          <a:p>
            <a:r>
              <a:rPr lang="en-US" sz="6000" dirty="0"/>
              <a:t>Where Am I?</a:t>
            </a:r>
          </a:p>
        </p:txBody>
      </p:sp>
    </p:spTree>
    <p:extLst>
      <p:ext uri="{BB962C8B-B14F-4D97-AF65-F5344CB8AC3E}">
        <p14:creationId xmlns:p14="http://schemas.microsoft.com/office/powerpoint/2010/main" val="1620391872"/>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A4D380A-69BF-4CA9-896C-443946B5BC41}"/>
              </a:ext>
            </a:extLst>
          </p:cNvPr>
          <p:cNvSpPr>
            <a:spLocks noGrp="1"/>
          </p:cNvSpPr>
          <p:nvPr>
            <p:ph type="title" idx="4294967295"/>
          </p:nvPr>
        </p:nvSpPr>
        <p:spPr>
          <a:xfrm>
            <a:off x="0" y="1447800"/>
            <a:ext cx="7772400" cy="4321175"/>
          </a:xfrm>
        </p:spPr>
        <p:txBody>
          <a:bodyPr>
            <a:normAutofit/>
          </a:bodyPr>
          <a:lstStyle/>
          <a:p>
            <a:pPr algn="ctr"/>
            <a:r>
              <a:rPr lang="en-US" sz="6000" dirty="0">
                <a:latin typeface="+mn-lt"/>
              </a:rPr>
              <a:t>Here</a:t>
            </a:r>
          </a:p>
        </p:txBody>
      </p:sp>
      <p:sp>
        <p:nvSpPr>
          <p:cNvPr id="4" name="TextBox 3">
            <a:extLst>
              <a:ext uri="{FF2B5EF4-FFF2-40B4-BE49-F238E27FC236}">
                <a16:creationId xmlns="" xmlns:a16="http://schemas.microsoft.com/office/drawing/2014/main" id="{A6179EE5-BE54-40AB-95AF-BEF598A8DE93}"/>
              </a:ext>
            </a:extLst>
          </p:cNvPr>
          <p:cNvSpPr txBox="1"/>
          <p:nvPr/>
        </p:nvSpPr>
        <p:spPr>
          <a:xfrm>
            <a:off x="0" y="5842338"/>
            <a:ext cx="9144000" cy="1015663"/>
          </a:xfrm>
          <a:prstGeom prst="rect">
            <a:avLst/>
          </a:prstGeom>
          <a:noFill/>
        </p:spPr>
        <p:txBody>
          <a:bodyPr wrap="square" rtlCol="0">
            <a:spAutoFit/>
          </a:bodyPr>
          <a:lstStyle/>
          <a:p>
            <a:pPr algn="ctr"/>
            <a:r>
              <a:rPr lang="en-US" sz="6000" dirty="0"/>
              <a:t>Where is “here”?</a:t>
            </a:r>
          </a:p>
        </p:txBody>
      </p:sp>
      <p:pic>
        <p:nvPicPr>
          <p:cNvPr id="5" name="Picture 4">
            <a:extLst>
              <a:ext uri="{FF2B5EF4-FFF2-40B4-BE49-F238E27FC236}">
                <a16:creationId xmlns="" xmlns:a16="http://schemas.microsoft.com/office/drawing/2014/main" id="{9014D50F-E960-4A8D-A344-6CE4FBD4ED95}"/>
              </a:ext>
            </a:extLst>
          </p:cNvPr>
          <p:cNvPicPr>
            <a:picLocks noChangeAspect="1"/>
          </p:cNvPicPr>
          <p:nvPr/>
        </p:nvPicPr>
        <p:blipFill>
          <a:blip r:embed="rId2"/>
          <a:stretch>
            <a:fillRect/>
          </a:stretch>
        </p:blipFill>
        <p:spPr>
          <a:xfrm>
            <a:off x="2275285" y="1690688"/>
            <a:ext cx="4593431" cy="3962400"/>
          </a:xfrm>
          <a:prstGeom prst="rect">
            <a:avLst/>
          </a:prstGeom>
        </p:spPr>
      </p:pic>
    </p:spTree>
    <p:extLst>
      <p:ext uri="{BB962C8B-B14F-4D97-AF65-F5344CB8AC3E}">
        <p14:creationId xmlns:p14="http://schemas.microsoft.com/office/powerpoint/2010/main" val="3612277095"/>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 xmlns:a16="http://schemas.microsoft.com/office/drawing/2014/main" id="{09014F72-8ABC-4FFD-95FB-E1EA566647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1449" y="1"/>
            <a:ext cx="6411897" cy="4808923"/>
          </a:xfrm>
          <a:prstGeom prst="rect">
            <a:avLst/>
          </a:prstGeom>
        </p:spPr>
      </p:pic>
      <p:sp>
        <p:nvSpPr>
          <p:cNvPr id="14" name="TextBox 13">
            <a:extLst>
              <a:ext uri="{FF2B5EF4-FFF2-40B4-BE49-F238E27FC236}">
                <a16:creationId xmlns="" xmlns:a16="http://schemas.microsoft.com/office/drawing/2014/main" id="{4B97D189-FE6C-4EA8-BFB6-2145281FE56F}"/>
              </a:ext>
            </a:extLst>
          </p:cNvPr>
          <p:cNvSpPr txBox="1"/>
          <p:nvPr/>
        </p:nvSpPr>
        <p:spPr>
          <a:xfrm>
            <a:off x="125397" y="5726098"/>
            <a:ext cx="9144000" cy="1015663"/>
          </a:xfrm>
          <a:prstGeom prst="rect">
            <a:avLst/>
          </a:prstGeom>
          <a:noFill/>
        </p:spPr>
        <p:txBody>
          <a:bodyPr wrap="square" rtlCol="0">
            <a:spAutoFit/>
          </a:bodyPr>
          <a:lstStyle/>
          <a:p>
            <a:pPr algn="ctr"/>
            <a:r>
              <a:rPr lang="en-US" sz="6000" dirty="0"/>
              <a:t>Objective</a:t>
            </a:r>
          </a:p>
        </p:txBody>
      </p:sp>
    </p:spTree>
    <p:extLst>
      <p:ext uri="{BB962C8B-B14F-4D97-AF65-F5344CB8AC3E}">
        <p14:creationId xmlns:p14="http://schemas.microsoft.com/office/powerpoint/2010/main" val="795884031"/>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 xmlns:a16="http://schemas.microsoft.com/office/drawing/2014/main" id="{E9E85D90-A7E9-44E7-BCE0-2E32DC0AFC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8258" y="1"/>
            <a:ext cx="6611645" cy="4958733"/>
          </a:xfrm>
          <a:prstGeom prst="rect">
            <a:avLst/>
          </a:prstGeom>
        </p:spPr>
      </p:pic>
      <p:sp>
        <p:nvSpPr>
          <p:cNvPr id="5" name="TextBox 4">
            <a:extLst>
              <a:ext uri="{FF2B5EF4-FFF2-40B4-BE49-F238E27FC236}">
                <a16:creationId xmlns="" xmlns:a16="http://schemas.microsoft.com/office/drawing/2014/main" id="{538E372F-A118-4D06-8CB2-A5DE1FD36A24}"/>
              </a:ext>
            </a:extLst>
          </p:cNvPr>
          <p:cNvSpPr txBox="1"/>
          <p:nvPr/>
        </p:nvSpPr>
        <p:spPr>
          <a:xfrm>
            <a:off x="125397" y="5726098"/>
            <a:ext cx="9144000" cy="1015663"/>
          </a:xfrm>
          <a:prstGeom prst="rect">
            <a:avLst/>
          </a:prstGeom>
          <a:noFill/>
        </p:spPr>
        <p:txBody>
          <a:bodyPr wrap="square" rtlCol="0">
            <a:spAutoFit/>
          </a:bodyPr>
          <a:lstStyle/>
          <a:p>
            <a:pPr algn="ctr"/>
            <a:r>
              <a:rPr lang="en-US" sz="6000" dirty="0"/>
              <a:t>Subjective</a:t>
            </a:r>
          </a:p>
        </p:txBody>
      </p:sp>
    </p:spTree>
    <p:extLst>
      <p:ext uri="{BB962C8B-B14F-4D97-AF65-F5344CB8AC3E}">
        <p14:creationId xmlns:p14="http://schemas.microsoft.com/office/powerpoint/2010/main" val="2517162212"/>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 xmlns:a16="http://schemas.microsoft.com/office/drawing/2014/main" id="{0DDA804B-2EAD-4D72-98B0-CDDB41A7C1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7582" y="0"/>
            <a:ext cx="7715250" cy="6858000"/>
          </a:xfrm>
          <a:prstGeom prst="rect">
            <a:avLst/>
          </a:prstGeom>
        </p:spPr>
      </p:pic>
    </p:spTree>
    <p:extLst>
      <p:ext uri="{BB962C8B-B14F-4D97-AF65-F5344CB8AC3E}">
        <p14:creationId xmlns:p14="http://schemas.microsoft.com/office/powerpoint/2010/main" val="1327693445"/>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03AF522-6D71-498B-A79C-4EBDD05FB113}"/>
              </a:ext>
            </a:extLst>
          </p:cNvPr>
          <p:cNvSpPr>
            <a:spLocks noGrp="1"/>
          </p:cNvSpPr>
          <p:nvPr>
            <p:ph type="title"/>
          </p:nvPr>
        </p:nvSpPr>
        <p:spPr/>
        <p:txBody>
          <a:bodyPr/>
          <a:lstStyle/>
          <a:p>
            <a:r>
              <a:rPr lang="en-US" dirty="0"/>
              <a:t>Is the self located:</a:t>
            </a:r>
          </a:p>
        </p:txBody>
      </p:sp>
      <p:sp>
        <p:nvSpPr>
          <p:cNvPr id="3" name="Content Placeholder 2">
            <a:extLst>
              <a:ext uri="{FF2B5EF4-FFF2-40B4-BE49-F238E27FC236}">
                <a16:creationId xmlns="" xmlns:a16="http://schemas.microsoft.com/office/drawing/2014/main" id="{93AA687F-D038-4C80-AA93-C1806FE1B17A}"/>
              </a:ext>
            </a:extLst>
          </p:cNvPr>
          <p:cNvSpPr>
            <a:spLocks noGrp="1"/>
          </p:cNvSpPr>
          <p:nvPr>
            <p:ph idx="1"/>
          </p:nvPr>
        </p:nvSpPr>
        <p:spPr/>
        <p:txBody>
          <a:bodyPr>
            <a:normAutofit/>
          </a:bodyPr>
          <a:lstStyle/>
          <a:p>
            <a:r>
              <a:rPr lang="en-US" dirty="0"/>
              <a:t>Where thought occurs? (The cognitive center)</a:t>
            </a:r>
          </a:p>
          <a:p>
            <a:r>
              <a:rPr lang="en-US" dirty="0"/>
              <a:t>Where sensation or action occurs? (The perceptual center)</a:t>
            </a:r>
          </a:p>
        </p:txBody>
      </p:sp>
    </p:spTree>
    <p:extLst>
      <p:ext uri="{BB962C8B-B14F-4D97-AF65-F5344CB8AC3E}">
        <p14:creationId xmlns:p14="http://schemas.microsoft.com/office/powerpoint/2010/main" val="2547835555"/>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BB2DF36-BAFE-479B-98EB-D4F43BC78912}"/>
              </a:ext>
            </a:extLst>
          </p:cNvPr>
          <p:cNvSpPr>
            <a:spLocks noGrp="1"/>
          </p:cNvSpPr>
          <p:nvPr>
            <p:ph type="title"/>
          </p:nvPr>
        </p:nvSpPr>
        <p:spPr/>
        <p:txBody>
          <a:bodyPr/>
          <a:lstStyle/>
          <a:p>
            <a:r>
              <a:rPr lang="en-US" dirty="0"/>
              <a:t>Scenario One</a:t>
            </a:r>
          </a:p>
        </p:txBody>
      </p:sp>
      <p:sp>
        <p:nvSpPr>
          <p:cNvPr id="3" name="Content Placeholder 2">
            <a:extLst>
              <a:ext uri="{FF2B5EF4-FFF2-40B4-BE49-F238E27FC236}">
                <a16:creationId xmlns="" xmlns:a16="http://schemas.microsoft.com/office/drawing/2014/main" id="{FC47A691-8422-48D2-99F5-9A85C9FBF9A4}"/>
              </a:ext>
            </a:extLst>
          </p:cNvPr>
          <p:cNvSpPr>
            <a:spLocks noGrp="1"/>
          </p:cNvSpPr>
          <p:nvPr>
            <p:ph idx="1"/>
          </p:nvPr>
        </p:nvSpPr>
        <p:spPr/>
        <p:txBody>
          <a:bodyPr>
            <a:normAutofit/>
          </a:bodyPr>
          <a:lstStyle/>
          <a:p>
            <a:r>
              <a:rPr lang="en-US" dirty="0"/>
              <a:t>My brain is in a vat, across from which is my body, with eyes viewing that brain</a:t>
            </a:r>
          </a:p>
          <a:p>
            <a:r>
              <a:rPr lang="en-US" dirty="0"/>
              <a:t>My body travels progressively further from my brain, while the sensations of my body are still transmitted to the brain and the commands of my brain result in bodily motions</a:t>
            </a:r>
          </a:p>
        </p:txBody>
      </p:sp>
    </p:spTree>
    <p:extLst>
      <p:ext uri="{BB962C8B-B14F-4D97-AF65-F5344CB8AC3E}">
        <p14:creationId xmlns:p14="http://schemas.microsoft.com/office/powerpoint/2010/main" val="105937912"/>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97890EF-A46A-4384-8259-FF4E887D6A07}"/>
              </a:ext>
            </a:extLst>
          </p:cNvPr>
          <p:cNvSpPr>
            <a:spLocks noGrp="1"/>
          </p:cNvSpPr>
          <p:nvPr>
            <p:ph type="title"/>
          </p:nvPr>
        </p:nvSpPr>
        <p:spPr/>
        <p:txBody>
          <a:bodyPr/>
          <a:lstStyle/>
          <a:p>
            <a:r>
              <a:rPr lang="en-US" dirty="0"/>
              <a:t>Scenario Two</a:t>
            </a:r>
          </a:p>
        </p:txBody>
      </p:sp>
      <p:sp>
        <p:nvSpPr>
          <p:cNvPr id="3" name="Content Placeholder 2">
            <a:extLst>
              <a:ext uri="{FF2B5EF4-FFF2-40B4-BE49-F238E27FC236}">
                <a16:creationId xmlns="" xmlns:a16="http://schemas.microsoft.com/office/drawing/2014/main" id="{6948D534-0422-4E44-8D9C-56F2EE842BF2}"/>
              </a:ext>
            </a:extLst>
          </p:cNvPr>
          <p:cNvSpPr>
            <a:spLocks noGrp="1"/>
          </p:cNvSpPr>
          <p:nvPr>
            <p:ph idx="1"/>
          </p:nvPr>
        </p:nvSpPr>
        <p:spPr/>
        <p:txBody>
          <a:bodyPr>
            <a:normAutofit/>
          </a:bodyPr>
          <a:lstStyle/>
          <a:p>
            <a:r>
              <a:rPr lang="en-US" dirty="0"/>
              <a:t>The transmissions between my body and my brain end, such that my body is located in one place and my body in another, but no sensations from my body are sent to my mind and no commands from my body result in bodily motions</a:t>
            </a:r>
          </a:p>
          <a:p>
            <a:r>
              <a:rPr lang="en-US" dirty="0"/>
              <a:t>Fully active brain, but as if senseless and paralyzed</a:t>
            </a:r>
          </a:p>
        </p:txBody>
      </p:sp>
    </p:spTree>
    <p:extLst>
      <p:ext uri="{BB962C8B-B14F-4D97-AF65-F5344CB8AC3E}">
        <p14:creationId xmlns:p14="http://schemas.microsoft.com/office/powerpoint/2010/main" val="3777669692"/>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C15252A-77D2-48C6-B9D3-825717DFBB12}"/>
              </a:ext>
            </a:extLst>
          </p:cNvPr>
          <p:cNvSpPr>
            <a:spLocks noGrp="1"/>
          </p:cNvSpPr>
          <p:nvPr>
            <p:ph type="title"/>
          </p:nvPr>
        </p:nvSpPr>
        <p:spPr/>
        <p:txBody>
          <a:bodyPr/>
          <a:lstStyle/>
          <a:p>
            <a:r>
              <a:rPr lang="en-US" dirty="0"/>
              <a:t>Scenario Three</a:t>
            </a:r>
          </a:p>
        </p:txBody>
      </p:sp>
      <p:sp>
        <p:nvSpPr>
          <p:cNvPr id="3" name="Content Placeholder 2">
            <a:extLst>
              <a:ext uri="{FF2B5EF4-FFF2-40B4-BE49-F238E27FC236}">
                <a16:creationId xmlns="" xmlns:a16="http://schemas.microsoft.com/office/drawing/2014/main" id="{230E4574-3FFD-4FB8-83FD-A822E94D925A}"/>
              </a:ext>
            </a:extLst>
          </p:cNvPr>
          <p:cNvSpPr>
            <a:spLocks noGrp="1"/>
          </p:cNvSpPr>
          <p:nvPr>
            <p:ph idx="1"/>
          </p:nvPr>
        </p:nvSpPr>
        <p:spPr/>
        <p:txBody>
          <a:bodyPr>
            <a:normAutofit/>
          </a:bodyPr>
          <a:lstStyle/>
          <a:p>
            <a:r>
              <a:rPr lang="en-US" dirty="0"/>
              <a:t>My brain is in a vat, across from which is my *new* body, with *new* eyes viewing that brain</a:t>
            </a:r>
          </a:p>
          <a:p>
            <a:r>
              <a:rPr lang="en-US" dirty="0"/>
              <a:t>My *new* body travels progressively further from my brain, while the sensations of my *new* body are still transmitted to the brain and the commands of my brain result in motions in the *new* body</a:t>
            </a:r>
          </a:p>
          <a:p>
            <a:endParaRPr lang="en-US" dirty="0"/>
          </a:p>
        </p:txBody>
      </p:sp>
    </p:spTree>
    <p:extLst>
      <p:ext uri="{BB962C8B-B14F-4D97-AF65-F5344CB8AC3E}">
        <p14:creationId xmlns:p14="http://schemas.microsoft.com/office/powerpoint/2010/main" val="1308453465"/>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15D6BA4-DD83-4CB8-886F-CA2614719B55}"/>
              </a:ext>
            </a:extLst>
          </p:cNvPr>
          <p:cNvSpPr>
            <a:spLocks noGrp="1"/>
          </p:cNvSpPr>
          <p:nvPr>
            <p:ph type="title"/>
          </p:nvPr>
        </p:nvSpPr>
        <p:spPr/>
        <p:txBody>
          <a:bodyPr/>
          <a:lstStyle/>
          <a:p>
            <a:r>
              <a:rPr lang="en-US" dirty="0"/>
              <a:t>Scenario Four</a:t>
            </a:r>
          </a:p>
        </p:txBody>
      </p:sp>
      <p:sp>
        <p:nvSpPr>
          <p:cNvPr id="3" name="Content Placeholder 2">
            <a:extLst>
              <a:ext uri="{FF2B5EF4-FFF2-40B4-BE49-F238E27FC236}">
                <a16:creationId xmlns="" xmlns:a16="http://schemas.microsoft.com/office/drawing/2014/main" id="{29797199-5BF1-4A0F-8FFA-94F6026FD814}"/>
              </a:ext>
            </a:extLst>
          </p:cNvPr>
          <p:cNvSpPr>
            <a:spLocks noGrp="1"/>
          </p:cNvSpPr>
          <p:nvPr>
            <p:ph idx="1"/>
          </p:nvPr>
        </p:nvSpPr>
        <p:spPr/>
        <p:txBody>
          <a:bodyPr>
            <a:normAutofit/>
          </a:bodyPr>
          <a:lstStyle/>
          <a:p>
            <a:r>
              <a:rPr lang="en-US" dirty="0"/>
              <a:t>The sensations of my new body are transmitted to two different systems: one is my brain, and the other is a computer</a:t>
            </a:r>
          </a:p>
          <a:p>
            <a:r>
              <a:rPr lang="en-US" dirty="0"/>
              <a:t>My brain and the computer think identical thoughts, and produce the same commands for the movements of my body</a:t>
            </a:r>
          </a:p>
          <a:p>
            <a:r>
              <a:rPr lang="en-US" dirty="0"/>
              <a:t>Sometimes, my brain moves my body, and sometimes, a switch is flipped, and the computer moves my body</a:t>
            </a:r>
          </a:p>
          <a:p>
            <a:r>
              <a:rPr lang="en-US" dirty="0"/>
              <a:t>It is indistinguishable to my brain and the computer which is in control without checking the switch</a:t>
            </a:r>
          </a:p>
        </p:txBody>
      </p:sp>
    </p:spTree>
    <p:extLst>
      <p:ext uri="{BB962C8B-B14F-4D97-AF65-F5344CB8AC3E}">
        <p14:creationId xmlns:p14="http://schemas.microsoft.com/office/powerpoint/2010/main" val="1946880100"/>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Plato, </a:t>
            </a:r>
            <a:r>
              <a:rPr lang="en-US" dirty="0" err="1" smtClean="0"/>
              <a:t>camus</a:t>
            </a:r>
            <a:r>
              <a:rPr lang="en-US" dirty="0" smtClean="0"/>
              <a:t>, &amp; </a:t>
            </a:r>
            <a:r>
              <a:rPr lang="en-US" dirty="0" err="1" smtClean="0"/>
              <a:t>nagel</a:t>
            </a:r>
            <a:endParaRPr lang="en-US" dirty="0"/>
          </a:p>
        </p:txBody>
      </p:sp>
      <p:sp>
        <p:nvSpPr>
          <p:cNvPr id="3" name="Text Placeholder 2"/>
          <p:cNvSpPr>
            <a:spLocks noGrp="1"/>
          </p:cNvSpPr>
          <p:nvPr>
            <p:ph type="body" idx="1"/>
          </p:nvPr>
        </p:nvSpPr>
        <p:spPr/>
        <p:txBody>
          <a:bodyPr/>
          <a:lstStyle/>
          <a:p>
            <a:r>
              <a:rPr lang="en-US" dirty="0" smtClean="0"/>
              <a:t>the meaning of life</a:t>
            </a:r>
            <a:endParaRPr lang="en-US" dirty="0"/>
          </a:p>
        </p:txBody>
      </p:sp>
    </p:spTree>
    <p:extLst>
      <p:ext uri="{BB962C8B-B14F-4D97-AF65-F5344CB8AC3E}">
        <p14:creationId xmlns:p14="http://schemas.microsoft.com/office/powerpoint/2010/main" val="3447891485"/>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582EB8B-6D49-4E50-82EE-A8EC990A71F7}"/>
              </a:ext>
            </a:extLst>
          </p:cNvPr>
          <p:cNvSpPr>
            <a:spLocks noGrp="1"/>
          </p:cNvSpPr>
          <p:nvPr>
            <p:ph type="title"/>
          </p:nvPr>
        </p:nvSpPr>
        <p:spPr/>
        <p:txBody>
          <a:bodyPr/>
          <a:lstStyle/>
          <a:p>
            <a:r>
              <a:rPr lang="en-US" dirty="0"/>
              <a:t>Scenario Five</a:t>
            </a:r>
          </a:p>
        </p:txBody>
      </p:sp>
      <p:sp>
        <p:nvSpPr>
          <p:cNvPr id="3" name="Content Placeholder 2">
            <a:extLst>
              <a:ext uri="{FF2B5EF4-FFF2-40B4-BE49-F238E27FC236}">
                <a16:creationId xmlns="" xmlns:a16="http://schemas.microsoft.com/office/drawing/2014/main" id="{1671BCB6-F2D7-479A-B2C3-5638BA40846B}"/>
              </a:ext>
            </a:extLst>
          </p:cNvPr>
          <p:cNvSpPr>
            <a:spLocks noGrp="1"/>
          </p:cNvSpPr>
          <p:nvPr>
            <p:ph idx="1"/>
          </p:nvPr>
        </p:nvSpPr>
        <p:spPr/>
        <p:txBody>
          <a:bodyPr>
            <a:normAutofit lnSpcReduction="10000"/>
          </a:bodyPr>
          <a:lstStyle/>
          <a:p>
            <a:r>
              <a:rPr lang="en-US" dirty="0"/>
              <a:t>The sensations of my new body are transmitted to two different systems: one is my brain, and the other is a computer</a:t>
            </a:r>
          </a:p>
          <a:p>
            <a:r>
              <a:rPr lang="en-US" dirty="0"/>
              <a:t>My brain and the computer think *different* thoughts, and produce *different* commands for the movements of my body</a:t>
            </a:r>
          </a:p>
          <a:p>
            <a:r>
              <a:rPr lang="en-US" dirty="0"/>
              <a:t>Sometimes, my brain moves my body, and sometimes, a switch is flipped, and the computer moves my body</a:t>
            </a:r>
          </a:p>
          <a:p>
            <a:r>
              <a:rPr lang="en-US" dirty="0"/>
              <a:t>It is *distinguishable* to my brain and the computer which is in control without checking the switch</a:t>
            </a:r>
          </a:p>
          <a:p>
            <a:r>
              <a:rPr lang="en-US" dirty="0"/>
              <a:t>Fully active brain and computer, but is as if the one not in control is “possessed”</a:t>
            </a:r>
          </a:p>
          <a:p>
            <a:endParaRPr lang="en-US" dirty="0"/>
          </a:p>
        </p:txBody>
      </p:sp>
    </p:spTree>
    <p:extLst>
      <p:ext uri="{BB962C8B-B14F-4D97-AF65-F5344CB8AC3E}">
        <p14:creationId xmlns:p14="http://schemas.microsoft.com/office/powerpoint/2010/main" val="1370794754"/>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57200" y="228600"/>
            <a:ext cx="8404578" cy="4571999"/>
          </a:xfrm>
        </p:spPr>
        <p:txBody>
          <a:bodyPr/>
          <a:lstStyle/>
          <a:p>
            <a:r>
              <a:rPr lang="en-US" sz="11200" dirty="0" smtClean="0"/>
              <a:t>Edelman</a:t>
            </a:r>
            <a:endParaRPr lang="en-US" sz="11200" dirty="0"/>
          </a:p>
        </p:txBody>
      </p:sp>
      <p:sp>
        <p:nvSpPr>
          <p:cNvPr id="3" name="Subtitle 2"/>
          <p:cNvSpPr>
            <a:spLocks noGrp="1"/>
          </p:cNvSpPr>
          <p:nvPr>
            <p:ph type="subTitle" idx="1"/>
          </p:nvPr>
        </p:nvSpPr>
        <p:spPr/>
        <p:txBody>
          <a:bodyPr/>
          <a:lstStyle/>
          <a:p>
            <a:r>
              <a:rPr lang="en-US" dirty="0" smtClean="0"/>
              <a:t>Cognitive science and selfhood</a:t>
            </a:r>
            <a:endParaRPr lang="en-US" dirty="0"/>
          </a:p>
        </p:txBody>
      </p:sp>
    </p:spTree>
    <p:extLst>
      <p:ext uri="{BB962C8B-B14F-4D97-AF65-F5344CB8AC3E}">
        <p14:creationId xmlns:p14="http://schemas.microsoft.com/office/powerpoint/2010/main" val="2387728695"/>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Vertical Title 1"/>
          <p:cNvSpPr>
            <a:spLocks noGrp="1"/>
          </p:cNvSpPr>
          <p:nvPr>
            <p:ph type="title" orient="vert"/>
          </p:nvPr>
        </p:nvSpPr>
        <p:spPr/>
        <p:txBody>
          <a:bodyPr/>
          <a:lstStyle/>
          <a:p>
            <a:r>
              <a:rPr lang="en-US" dirty="0" err="1" smtClean="0"/>
              <a:t>edelman</a:t>
            </a:r>
            <a:r>
              <a:rPr lang="en-US" dirty="0" smtClean="0"/>
              <a:t> essentials</a:t>
            </a:r>
            <a:endParaRPr lang="en-US" dirty="0"/>
          </a:p>
        </p:txBody>
      </p:sp>
      <p:sp>
        <p:nvSpPr>
          <p:cNvPr id="3" name="Vertical Text Placeholder 2"/>
          <p:cNvSpPr>
            <a:spLocks noGrp="1"/>
          </p:cNvSpPr>
          <p:nvPr>
            <p:ph type="body" orient="vert" idx="1"/>
          </p:nvPr>
        </p:nvSpPr>
        <p:spPr>
          <a:xfrm rot="16200000">
            <a:off x="457200" y="458082"/>
            <a:ext cx="6019800" cy="5851525"/>
          </a:xfrm>
        </p:spPr>
        <p:txBody>
          <a:bodyPr>
            <a:normAutofit/>
          </a:bodyPr>
          <a:lstStyle/>
          <a:p>
            <a:endParaRPr lang="en-US" sz="3600" dirty="0" smtClean="0"/>
          </a:p>
          <a:p>
            <a:pPr marL="742950" indent="-742950">
              <a:buFont typeface="+mj-lt"/>
              <a:buAutoNum type="arabicPeriod"/>
            </a:pPr>
            <a:r>
              <a:rPr lang="en-US" sz="3600" dirty="0" smtClean="0"/>
              <a:t>Levels of cognition</a:t>
            </a:r>
          </a:p>
          <a:p>
            <a:pPr marL="742950" indent="-742950">
              <a:buFont typeface="+mj-lt"/>
              <a:buAutoNum type="arabicPeriod"/>
            </a:pPr>
            <a:r>
              <a:rPr lang="en-US" sz="3600" dirty="0" smtClean="0"/>
              <a:t>Experience as simulation</a:t>
            </a:r>
          </a:p>
          <a:p>
            <a:pPr marL="742950" indent="-742950">
              <a:buFont typeface="+mj-lt"/>
              <a:buAutoNum type="arabicPeriod"/>
            </a:pPr>
            <a:r>
              <a:rPr lang="en-US" sz="3600" dirty="0" smtClean="0"/>
              <a:t>Four key components of first-person experience</a:t>
            </a:r>
          </a:p>
        </p:txBody>
      </p:sp>
    </p:spTree>
    <p:extLst>
      <p:ext uri="{BB962C8B-B14F-4D97-AF65-F5344CB8AC3E}">
        <p14:creationId xmlns:p14="http://schemas.microsoft.com/office/powerpoint/2010/main" val="303505934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152718"/>
            <a:ext cx="7840133" cy="1018504"/>
          </a:xfrm>
        </p:spPr>
        <p:txBody>
          <a:bodyPr>
            <a:normAutofit/>
          </a:bodyPr>
          <a:lstStyle/>
          <a:p>
            <a:pPr algn="ctr"/>
            <a:r>
              <a:rPr lang="en-US" sz="4000" dirty="0" smtClean="0"/>
              <a:t>Levels of cognition</a:t>
            </a:r>
            <a:endParaRPr lang="en-US" sz="4000" dirty="0"/>
          </a:p>
        </p:txBody>
      </p:sp>
      <p:sp>
        <p:nvSpPr>
          <p:cNvPr id="5" name="TextBox 4"/>
          <p:cNvSpPr txBox="1"/>
          <p:nvPr/>
        </p:nvSpPr>
        <p:spPr>
          <a:xfrm>
            <a:off x="899486" y="2017891"/>
            <a:ext cx="2459477" cy="461665"/>
          </a:xfrm>
          <a:prstGeom prst="rect">
            <a:avLst/>
          </a:prstGeom>
          <a:noFill/>
        </p:spPr>
        <p:txBody>
          <a:bodyPr wrap="none" rtlCol="0">
            <a:spAutoFit/>
          </a:bodyPr>
          <a:lstStyle/>
          <a:p>
            <a:pPr algn="r"/>
            <a:r>
              <a:rPr lang="en-US" sz="2400" b="1" dirty="0" smtClean="0"/>
              <a:t>Consciousness</a:t>
            </a:r>
            <a:endParaRPr lang="en-US" sz="2400" b="1" dirty="0"/>
          </a:p>
        </p:txBody>
      </p:sp>
      <p:sp>
        <p:nvSpPr>
          <p:cNvPr id="6" name="TextBox 5"/>
          <p:cNvSpPr txBox="1"/>
          <p:nvPr/>
        </p:nvSpPr>
        <p:spPr>
          <a:xfrm>
            <a:off x="1058333" y="3324578"/>
            <a:ext cx="2338952" cy="830997"/>
          </a:xfrm>
          <a:prstGeom prst="rect">
            <a:avLst/>
          </a:prstGeom>
          <a:noFill/>
        </p:spPr>
        <p:txBody>
          <a:bodyPr wrap="none" rtlCol="0">
            <a:spAutoFit/>
          </a:bodyPr>
          <a:lstStyle/>
          <a:p>
            <a:pPr algn="r"/>
            <a:r>
              <a:rPr lang="en-US" sz="2400" b="1" dirty="0" smtClean="0"/>
              <a:t>Computational </a:t>
            </a:r>
          </a:p>
          <a:p>
            <a:r>
              <a:rPr lang="en-US" sz="2400" b="1" dirty="0" smtClean="0"/>
              <a:t>processing</a:t>
            </a:r>
            <a:endParaRPr lang="en-US" sz="2400" b="1" dirty="0"/>
          </a:p>
        </p:txBody>
      </p:sp>
      <p:sp>
        <p:nvSpPr>
          <p:cNvPr id="7" name="TextBox 6"/>
          <p:cNvSpPr txBox="1"/>
          <p:nvPr/>
        </p:nvSpPr>
        <p:spPr>
          <a:xfrm>
            <a:off x="1058333" y="5144911"/>
            <a:ext cx="2300630" cy="461665"/>
          </a:xfrm>
          <a:prstGeom prst="rect">
            <a:avLst/>
          </a:prstGeom>
          <a:noFill/>
        </p:spPr>
        <p:txBody>
          <a:bodyPr wrap="none" rtlCol="0">
            <a:spAutoFit/>
          </a:bodyPr>
          <a:lstStyle/>
          <a:p>
            <a:pPr algn="r"/>
            <a:r>
              <a:rPr lang="en-US" sz="2400" b="1" dirty="0" smtClean="0"/>
              <a:t>Neural activity</a:t>
            </a:r>
            <a:endParaRPr lang="en-US" sz="2400" b="1" dirty="0"/>
          </a:p>
        </p:txBody>
      </p:sp>
      <p:pic>
        <p:nvPicPr>
          <p:cNvPr id="8" name="Picture 7" descr="neural act.jpe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75477" y="4922205"/>
            <a:ext cx="2338301" cy="1554970"/>
          </a:xfrm>
          <a:prstGeom prst="rect">
            <a:avLst/>
          </a:prstGeom>
        </p:spPr>
      </p:pic>
      <p:pic>
        <p:nvPicPr>
          <p:cNvPr id="9" name="Picture 8" descr="motherboard.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24225" y="4802462"/>
            <a:ext cx="2568222" cy="1716176"/>
          </a:xfrm>
          <a:prstGeom prst="rect">
            <a:avLst/>
          </a:prstGeom>
        </p:spPr>
      </p:pic>
      <p:pic>
        <p:nvPicPr>
          <p:cNvPr id="10" name="Picture 9" descr="processing.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80556" y="3169355"/>
            <a:ext cx="1568953" cy="1553865"/>
          </a:xfrm>
          <a:prstGeom prst="rect">
            <a:avLst/>
          </a:prstGeom>
        </p:spPr>
      </p:pic>
      <p:pic>
        <p:nvPicPr>
          <p:cNvPr id="11" name="Picture 10" descr="Software-and-Application-Security.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24224" y="3214947"/>
            <a:ext cx="2723441" cy="1550605"/>
          </a:xfrm>
          <a:prstGeom prst="rect">
            <a:avLst/>
          </a:prstGeom>
        </p:spPr>
      </p:pic>
      <p:pic>
        <p:nvPicPr>
          <p:cNvPr id="12" name="Picture 11" descr="reading-books_0.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71335" y="1455460"/>
            <a:ext cx="2530551" cy="1685673"/>
          </a:xfrm>
          <a:prstGeom prst="rect">
            <a:avLst/>
          </a:prstGeom>
        </p:spPr>
      </p:pic>
      <p:pic>
        <p:nvPicPr>
          <p:cNvPr id="13" name="Picture 12" descr="comp desktop.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24224" y="1455459"/>
            <a:ext cx="2723441" cy="1723427"/>
          </a:xfrm>
          <a:prstGeom prst="rect">
            <a:avLst/>
          </a:prstGeom>
        </p:spPr>
      </p:pic>
    </p:spTree>
    <p:extLst>
      <p:ext uri="{BB962C8B-B14F-4D97-AF65-F5344CB8AC3E}">
        <p14:creationId xmlns:p14="http://schemas.microsoft.com/office/powerpoint/2010/main" val="57618233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718"/>
            <a:ext cx="8334022" cy="1371600"/>
          </a:xfrm>
        </p:spPr>
        <p:txBody>
          <a:bodyPr>
            <a:normAutofit/>
          </a:bodyPr>
          <a:lstStyle/>
          <a:p>
            <a:r>
              <a:rPr lang="en-US" sz="4000" dirty="0" smtClean="0"/>
              <a:t>Experience as simulation</a:t>
            </a:r>
            <a:endParaRPr lang="en-US" sz="4000" dirty="0"/>
          </a:p>
        </p:txBody>
      </p:sp>
      <p:sp>
        <p:nvSpPr>
          <p:cNvPr id="3" name="Content Placeholder 2"/>
          <p:cNvSpPr>
            <a:spLocks noGrp="1"/>
          </p:cNvSpPr>
          <p:nvPr>
            <p:ph idx="1"/>
          </p:nvPr>
        </p:nvSpPr>
        <p:spPr>
          <a:xfrm>
            <a:off x="457200" y="1752601"/>
            <a:ext cx="8334022" cy="2142066"/>
          </a:xfrm>
        </p:spPr>
        <p:txBody>
          <a:bodyPr>
            <a:normAutofit/>
          </a:bodyPr>
          <a:lstStyle/>
          <a:p>
            <a:pPr marL="342900" indent="-342900">
              <a:buFont typeface="Arial"/>
              <a:buChar char="•"/>
            </a:pPr>
            <a:r>
              <a:rPr lang="en-US" sz="3200" dirty="0" smtClean="0"/>
              <a:t>What does this mean?</a:t>
            </a:r>
          </a:p>
          <a:p>
            <a:pPr marL="800100" lvl="1" indent="-342900">
              <a:buFont typeface="Arial"/>
              <a:buChar char="•"/>
            </a:pPr>
            <a:r>
              <a:rPr lang="en-US" sz="3000" dirty="0" smtClean="0"/>
              <a:t>Experience is constructed</a:t>
            </a:r>
          </a:p>
          <a:p>
            <a:pPr marL="800100" lvl="1" indent="-342900">
              <a:buFont typeface="Arial"/>
              <a:buChar char="•"/>
            </a:pPr>
            <a:r>
              <a:rPr lang="en-US" sz="3000" dirty="0" smtClean="0"/>
              <a:t>You see what your brain wants you to see</a:t>
            </a:r>
          </a:p>
        </p:txBody>
      </p:sp>
      <p:sp>
        <p:nvSpPr>
          <p:cNvPr id="4" name="TextBox 3"/>
          <p:cNvSpPr txBox="1"/>
          <p:nvPr/>
        </p:nvSpPr>
        <p:spPr>
          <a:xfrm>
            <a:off x="3640667" y="3894666"/>
            <a:ext cx="4981222" cy="369332"/>
          </a:xfrm>
          <a:prstGeom prst="rect">
            <a:avLst/>
          </a:prstGeom>
          <a:noFill/>
        </p:spPr>
        <p:txBody>
          <a:bodyPr wrap="square" rtlCol="0">
            <a:spAutoFit/>
          </a:bodyPr>
          <a:lstStyle/>
          <a:p>
            <a:r>
              <a:rPr lang="en-US" dirty="0"/>
              <a:t>d</a:t>
            </a:r>
            <a:r>
              <a:rPr lang="en-US" dirty="0" smtClean="0"/>
              <a:t>ata data data data data data data data data </a:t>
            </a:r>
            <a:endParaRPr lang="en-US" dirty="0"/>
          </a:p>
        </p:txBody>
      </p:sp>
      <p:sp>
        <p:nvSpPr>
          <p:cNvPr id="5" name="Left Brace 4"/>
          <p:cNvSpPr/>
          <p:nvPr/>
        </p:nvSpPr>
        <p:spPr>
          <a:xfrm rot="16200000">
            <a:off x="5585701" y="2064969"/>
            <a:ext cx="801890" cy="4691949"/>
          </a:xfrm>
          <a:prstGeom prst="leftBrace">
            <a:avLst>
              <a:gd name="adj1" fmla="val 53787"/>
              <a:gd name="adj2" fmla="val 49699"/>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6" name="Picture 5" descr="reading-books_0.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29669" y="4904781"/>
            <a:ext cx="2878666" cy="1917563"/>
          </a:xfrm>
          <a:prstGeom prst="rect">
            <a:avLst/>
          </a:prstGeom>
        </p:spPr>
      </p:pic>
      <p:sp>
        <p:nvSpPr>
          <p:cNvPr id="7" name="TextBox 6"/>
          <p:cNvSpPr txBox="1"/>
          <p:nvPr/>
        </p:nvSpPr>
        <p:spPr>
          <a:xfrm>
            <a:off x="578556" y="3894667"/>
            <a:ext cx="2540000" cy="461665"/>
          </a:xfrm>
          <a:prstGeom prst="rect">
            <a:avLst/>
          </a:prstGeom>
          <a:noFill/>
        </p:spPr>
        <p:txBody>
          <a:bodyPr wrap="square" rtlCol="0">
            <a:spAutoFit/>
          </a:bodyPr>
          <a:lstStyle/>
          <a:p>
            <a:r>
              <a:rPr lang="en-US" sz="2400" dirty="0" smtClean="0"/>
              <a:t>Sensory data</a:t>
            </a:r>
            <a:endParaRPr lang="en-US" sz="2400" dirty="0"/>
          </a:p>
        </p:txBody>
      </p:sp>
      <p:sp>
        <p:nvSpPr>
          <p:cNvPr id="8" name="TextBox 7"/>
          <p:cNvSpPr txBox="1"/>
          <p:nvPr/>
        </p:nvSpPr>
        <p:spPr>
          <a:xfrm>
            <a:off x="578556" y="4508732"/>
            <a:ext cx="2540000" cy="461665"/>
          </a:xfrm>
          <a:prstGeom prst="rect">
            <a:avLst/>
          </a:prstGeom>
          <a:noFill/>
        </p:spPr>
        <p:txBody>
          <a:bodyPr wrap="square" rtlCol="0">
            <a:spAutoFit/>
          </a:bodyPr>
          <a:lstStyle/>
          <a:p>
            <a:r>
              <a:rPr lang="en-US" sz="2400" dirty="0" smtClean="0"/>
              <a:t>Processing</a:t>
            </a:r>
            <a:endParaRPr lang="en-US" sz="2400" dirty="0"/>
          </a:p>
        </p:txBody>
      </p:sp>
      <p:sp>
        <p:nvSpPr>
          <p:cNvPr id="9" name="TextBox 8"/>
          <p:cNvSpPr txBox="1"/>
          <p:nvPr/>
        </p:nvSpPr>
        <p:spPr>
          <a:xfrm>
            <a:off x="578556" y="5331178"/>
            <a:ext cx="2540000" cy="830997"/>
          </a:xfrm>
          <a:prstGeom prst="rect">
            <a:avLst/>
          </a:prstGeom>
          <a:noFill/>
        </p:spPr>
        <p:txBody>
          <a:bodyPr wrap="square" rtlCol="0">
            <a:spAutoFit/>
          </a:bodyPr>
          <a:lstStyle/>
          <a:p>
            <a:r>
              <a:rPr lang="en-US" sz="2400" dirty="0" smtClean="0"/>
              <a:t>Conscious experience</a:t>
            </a:r>
            <a:endParaRPr lang="en-US" sz="2400" dirty="0"/>
          </a:p>
        </p:txBody>
      </p:sp>
      <p:sp>
        <p:nvSpPr>
          <p:cNvPr id="10" name="Right Arrow 9"/>
          <p:cNvSpPr/>
          <p:nvPr/>
        </p:nvSpPr>
        <p:spPr>
          <a:xfrm>
            <a:off x="2667000" y="3939443"/>
            <a:ext cx="832556" cy="34633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ight Arrow 10"/>
          <p:cNvSpPr/>
          <p:nvPr/>
        </p:nvSpPr>
        <p:spPr>
          <a:xfrm>
            <a:off x="2667000" y="4560889"/>
            <a:ext cx="832556" cy="34633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ight Arrow 11"/>
          <p:cNvSpPr/>
          <p:nvPr/>
        </p:nvSpPr>
        <p:spPr>
          <a:xfrm>
            <a:off x="2667000" y="5675109"/>
            <a:ext cx="832556" cy="34633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5808436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P spid="7" grpId="0"/>
      <p:bldP spid="8" grpId="0"/>
      <p:bldP spid="9" grpId="0"/>
      <p:bldP spid="10" grpId="0" animBg="1"/>
      <p:bldP spid="11" grpId="0" animBg="1"/>
      <p:bldP spid="12"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718"/>
            <a:ext cx="7388578" cy="1371600"/>
          </a:xfrm>
        </p:spPr>
        <p:txBody>
          <a:bodyPr>
            <a:normAutofit/>
          </a:bodyPr>
          <a:lstStyle/>
          <a:p>
            <a:r>
              <a:rPr lang="en-US" dirty="0" smtClean="0"/>
              <a:t>Components of first person experience</a:t>
            </a:r>
            <a:endParaRPr lang="en-US" dirty="0"/>
          </a:p>
        </p:txBody>
      </p:sp>
      <p:sp>
        <p:nvSpPr>
          <p:cNvPr id="3" name="Content Placeholder 2"/>
          <p:cNvSpPr>
            <a:spLocks noGrp="1"/>
          </p:cNvSpPr>
          <p:nvPr>
            <p:ph idx="1"/>
          </p:nvPr>
        </p:nvSpPr>
        <p:spPr/>
        <p:txBody>
          <a:bodyPr>
            <a:normAutofit/>
          </a:bodyPr>
          <a:lstStyle/>
          <a:p>
            <a:pPr marL="457200" indent="-457200">
              <a:lnSpc>
                <a:spcPct val="200000"/>
              </a:lnSpc>
              <a:buFont typeface="+mj-lt"/>
              <a:buAutoNum type="arabicPeriod"/>
            </a:pPr>
            <a:r>
              <a:rPr lang="en-US" sz="2800" dirty="0" smtClean="0"/>
              <a:t>Agency</a:t>
            </a:r>
          </a:p>
          <a:p>
            <a:pPr marL="457200" indent="-457200">
              <a:lnSpc>
                <a:spcPct val="200000"/>
              </a:lnSpc>
              <a:buFont typeface="+mj-lt"/>
              <a:buAutoNum type="arabicPeriod"/>
            </a:pPr>
            <a:r>
              <a:rPr lang="en-US" sz="2800" dirty="0" err="1" smtClean="0"/>
              <a:t>Mineness</a:t>
            </a:r>
            <a:endParaRPr lang="en-US" sz="2800" dirty="0" smtClean="0"/>
          </a:p>
          <a:p>
            <a:pPr marL="457200" indent="-457200">
              <a:lnSpc>
                <a:spcPct val="200000"/>
              </a:lnSpc>
              <a:buFont typeface="+mj-lt"/>
              <a:buAutoNum type="arabicPeriod"/>
            </a:pPr>
            <a:r>
              <a:rPr lang="en-US" sz="2800" dirty="0" err="1" smtClean="0"/>
              <a:t>Perspectivalness</a:t>
            </a:r>
            <a:endParaRPr lang="en-US" sz="2800" dirty="0" smtClean="0"/>
          </a:p>
          <a:p>
            <a:pPr marL="457200" indent="-457200">
              <a:lnSpc>
                <a:spcPct val="200000"/>
              </a:lnSpc>
              <a:buFont typeface="+mj-lt"/>
              <a:buAutoNum type="arabicPeriod"/>
            </a:pPr>
            <a:r>
              <a:rPr lang="en-US" sz="2800" dirty="0" smtClean="0"/>
              <a:t>Selfhood</a:t>
            </a:r>
          </a:p>
          <a:p>
            <a:pPr marL="457200" indent="-457200">
              <a:lnSpc>
                <a:spcPct val="200000"/>
              </a:lnSpc>
              <a:buFont typeface="+mj-lt"/>
              <a:buAutoNum type="arabicPeriod"/>
            </a:pPr>
            <a:endParaRPr lang="en-US" sz="2800" dirty="0"/>
          </a:p>
        </p:txBody>
      </p:sp>
      <p:pic>
        <p:nvPicPr>
          <p:cNvPr id="4" name="Picture 3" descr="secret agen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48667" y="1524318"/>
            <a:ext cx="4181726" cy="4878680"/>
          </a:xfrm>
          <a:prstGeom prst="rect">
            <a:avLst/>
          </a:prstGeom>
        </p:spPr>
      </p:pic>
      <p:pic>
        <p:nvPicPr>
          <p:cNvPr id="5" name="Picture 4" descr="mine gulls.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14331" y="1524318"/>
            <a:ext cx="3729230" cy="5280059"/>
          </a:xfrm>
          <a:prstGeom prst="rect">
            <a:avLst/>
          </a:prstGeom>
        </p:spPr>
      </p:pic>
      <p:pic>
        <p:nvPicPr>
          <p:cNvPr id="6" name="Picture 5" descr="point of view.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36999" y="2634071"/>
            <a:ext cx="5065888" cy="3377258"/>
          </a:xfrm>
          <a:prstGeom prst="rect">
            <a:avLst/>
          </a:prstGeom>
        </p:spPr>
      </p:pic>
      <p:pic>
        <p:nvPicPr>
          <p:cNvPr id="7" name="Picture 6" descr="self.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52333" y="3777546"/>
            <a:ext cx="5178776" cy="2913061"/>
          </a:xfrm>
          <a:prstGeom prst="rect">
            <a:avLst/>
          </a:prstGeom>
        </p:spPr>
      </p:pic>
    </p:spTree>
    <p:extLst>
      <p:ext uri="{BB962C8B-B14F-4D97-AF65-F5344CB8AC3E}">
        <p14:creationId xmlns:p14="http://schemas.microsoft.com/office/powerpoint/2010/main" val="31767324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4"/>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nodeType="clickEffect">
                                  <p:stCondLst>
                                    <p:cond delay="0"/>
                                  </p:stCondLst>
                                  <p:childTnLst>
                                    <p:set>
                                      <p:cBhvr>
                                        <p:cTn id="26" dur="1" fill="hold">
                                          <p:stCondLst>
                                            <p:cond delay="0"/>
                                          </p:stCondLst>
                                        </p:cTn>
                                        <p:tgtEl>
                                          <p:spTgt spid="5"/>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nodeType="clickEffect">
                                  <p:stCondLst>
                                    <p:cond delay="0"/>
                                  </p:stCondLst>
                                  <p:childTnLst>
                                    <p:set>
                                      <p:cBhvr>
                                        <p:cTn id="38" dur="1" fill="hold">
                                          <p:stCondLst>
                                            <p:cond delay="0"/>
                                          </p:stCondLst>
                                        </p:cTn>
                                        <p:tgtEl>
                                          <p:spTgt spid="6"/>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11200" dirty="0" smtClean="0"/>
              <a:t>Borges</a:t>
            </a:r>
            <a:endParaRPr lang="en-US" sz="11200" dirty="0"/>
          </a:p>
        </p:txBody>
      </p:sp>
      <p:sp>
        <p:nvSpPr>
          <p:cNvPr id="3" name="Subtitle 2"/>
          <p:cNvSpPr>
            <a:spLocks noGrp="1"/>
          </p:cNvSpPr>
          <p:nvPr>
            <p:ph type="subTitle" idx="1"/>
          </p:nvPr>
        </p:nvSpPr>
        <p:spPr/>
        <p:txBody>
          <a:bodyPr/>
          <a:lstStyle/>
          <a:p>
            <a:r>
              <a:rPr lang="en-US" dirty="0" smtClean="0"/>
              <a:t>Am I who I seem to be? </a:t>
            </a:r>
          </a:p>
          <a:p>
            <a:r>
              <a:rPr lang="en-US" dirty="0" smtClean="0"/>
              <a:t>What is the true nature of the self?</a:t>
            </a:r>
            <a:endParaRPr lang="en-US" dirty="0"/>
          </a:p>
        </p:txBody>
      </p:sp>
    </p:spTree>
    <p:extLst>
      <p:ext uri="{BB962C8B-B14F-4D97-AF65-F5344CB8AC3E}">
        <p14:creationId xmlns:p14="http://schemas.microsoft.com/office/powerpoint/2010/main" val="392264121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Nagel on the Objective Self"/>
          <p:cNvSpPr txBox="1">
            <a:spLocks noGrp="1"/>
          </p:cNvSpPr>
          <p:nvPr>
            <p:ph type="ctrTitle"/>
          </p:nvPr>
        </p:nvSpPr>
        <p:spPr>
          <a:xfrm>
            <a:off x="892969" y="194579"/>
            <a:ext cx="7358063" cy="6409420"/>
          </a:xfrm>
          <a:prstGeom prst="rect">
            <a:avLst/>
          </a:prstGeom>
        </p:spPr>
        <p:txBody>
          <a:bodyPr/>
          <a:lstStyle/>
          <a:p>
            <a:r>
              <a:rPr dirty="0"/>
              <a:t>Nagel on the Objective Self</a:t>
            </a:r>
          </a:p>
        </p:txBody>
      </p:sp>
    </p:spTree>
    <p:extLst>
      <p:ext uri="{BB962C8B-B14F-4D97-AF65-F5344CB8AC3E}">
        <p14:creationId xmlns:p14="http://schemas.microsoft.com/office/powerpoint/2010/main" val="13490204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The problem: How can I be a particular person?"/>
          <p:cNvSpPr txBox="1">
            <a:spLocks noGrp="1"/>
          </p:cNvSpPr>
          <p:nvPr>
            <p:ph type="title"/>
          </p:nvPr>
        </p:nvSpPr>
        <p:spPr>
          <a:xfrm>
            <a:off x="457200" y="1253067"/>
            <a:ext cx="8017074" cy="1371600"/>
          </a:xfrm>
          <a:prstGeom prst="rect">
            <a:avLst/>
          </a:prstGeom>
        </p:spPr>
        <p:txBody>
          <a:bodyPr>
            <a:noAutofit/>
          </a:bodyPr>
          <a:lstStyle>
            <a:lvl1pPr>
              <a:defRPr sz="6000"/>
            </a:lvl1pPr>
          </a:lstStyle>
          <a:p>
            <a:r>
              <a:rPr sz="4800" dirty="0"/>
              <a:t>The problem: How can I be a particular person? </a:t>
            </a:r>
          </a:p>
        </p:txBody>
      </p:sp>
      <p:sp>
        <p:nvSpPr>
          <p:cNvPr id="122" name="Recall: The physical conception of the world (the world as it is described by Physics) leaves out some important facts about the world, namely the subjective (mental) experiences of individual people.…"/>
          <p:cNvSpPr txBox="1">
            <a:spLocks noGrp="1"/>
          </p:cNvSpPr>
          <p:nvPr>
            <p:ph type="body" idx="1"/>
          </p:nvPr>
        </p:nvSpPr>
        <p:spPr>
          <a:xfrm>
            <a:off x="669727" y="2624667"/>
            <a:ext cx="7804547" cy="3454778"/>
          </a:xfrm>
          <a:prstGeom prst="rect">
            <a:avLst/>
          </a:prstGeom>
        </p:spPr>
        <p:txBody>
          <a:bodyPr>
            <a:normAutofit fontScale="62500" lnSpcReduction="20000"/>
          </a:bodyPr>
          <a:lstStyle/>
          <a:p>
            <a:pPr defTabSz="215376">
              <a:spcBef>
                <a:spcPts val="0"/>
              </a:spcBef>
              <a:defRPr sz="4020"/>
            </a:pPr>
            <a:r>
              <a:rPr b="1" dirty="0"/>
              <a:t>Recall:</a:t>
            </a:r>
            <a:r>
              <a:rPr dirty="0"/>
              <a:t> The </a:t>
            </a:r>
            <a:r>
              <a:rPr b="1" dirty="0"/>
              <a:t>physical conception of the world</a:t>
            </a:r>
            <a:r>
              <a:rPr dirty="0"/>
              <a:t> (the world as it is described by Physics) leaves out some important facts about the world, namely the </a:t>
            </a:r>
            <a:r>
              <a:rPr b="1" i="1" dirty="0"/>
              <a:t>subjective (mental) experiences</a:t>
            </a:r>
            <a:r>
              <a:rPr i="1" dirty="0"/>
              <a:t> </a:t>
            </a:r>
            <a:r>
              <a:rPr dirty="0"/>
              <a:t>of individual people. </a:t>
            </a:r>
          </a:p>
          <a:p>
            <a:pPr defTabSz="215376">
              <a:spcBef>
                <a:spcPts val="0"/>
              </a:spcBef>
              <a:defRPr sz="4020"/>
            </a:pPr>
            <a:endParaRPr dirty="0"/>
          </a:p>
          <a:p>
            <a:pPr defTabSz="215376">
              <a:spcBef>
                <a:spcPts val="0"/>
              </a:spcBef>
              <a:defRPr sz="4020"/>
            </a:pPr>
            <a:r>
              <a:rPr dirty="0"/>
              <a:t>Similarly a </a:t>
            </a:r>
            <a:r>
              <a:rPr b="1" dirty="0"/>
              <a:t>centerless description</a:t>
            </a:r>
            <a:r>
              <a:rPr dirty="0"/>
              <a:t> of the world that includes both physical facts and subjective experiences still seems to leave out one important point: </a:t>
            </a:r>
            <a:r>
              <a:rPr b="1" dirty="0"/>
              <a:t>Who am I in the world?</a:t>
            </a:r>
          </a:p>
        </p:txBody>
      </p:sp>
    </p:spTree>
    <p:extLst>
      <p:ext uri="{BB962C8B-B14F-4D97-AF65-F5344CB8AC3E}">
        <p14:creationId xmlns:p14="http://schemas.microsoft.com/office/powerpoint/2010/main" val="3769556080"/>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4" name="Bild" descr="Bild"/>
          <p:cNvPicPr>
            <a:picLocks noChangeAspect="1"/>
          </p:cNvPicPr>
          <p:nvPr/>
        </p:nvPicPr>
        <p:blipFill>
          <a:blip r:embed="rId2">
            <a:extLst/>
          </a:blip>
          <a:stretch>
            <a:fillRect/>
          </a:stretch>
        </p:blipFill>
        <p:spPr>
          <a:xfrm>
            <a:off x="1280483" y="626059"/>
            <a:ext cx="3096449" cy="2322338"/>
          </a:xfrm>
          <a:prstGeom prst="rect">
            <a:avLst/>
          </a:prstGeom>
          <a:ln w="12700">
            <a:miter lim="400000"/>
          </a:ln>
        </p:spPr>
      </p:pic>
      <p:sp>
        <p:nvSpPr>
          <p:cNvPr id="125" name="The centerless view of the universe (or the View from Nowhere)"/>
          <p:cNvSpPr txBox="1"/>
          <p:nvPr/>
        </p:nvSpPr>
        <p:spPr>
          <a:xfrm>
            <a:off x="4982760" y="1535712"/>
            <a:ext cx="3629909" cy="903128"/>
          </a:xfrm>
          <a:prstGeom prst="rect">
            <a:avLst/>
          </a:prstGeom>
          <a:ln w="12700">
            <a:miter lim="400000"/>
          </a:ln>
          <a:extLst>
            <a:ext uri="{C572A759-6A51-4108-AA02-DFA0A04FC94B}">
              <ma14:wrappingTextBoxFlag xmlns:ma14="http://schemas.microsoft.com/office/mac/drawingml/2011/main" val="1"/>
            </a:ext>
          </a:extLst>
        </p:spPr>
        <p:txBody>
          <a:bodyPr lIns="35717" tIns="35717" rIns="35717" bIns="35717" anchor="ctr">
            <a:spAutoFit/>
          </a:bodyPr>
          <a:lstStyle/>
          <a:p>
            <a:r>
              <a:t>The centerless view of the universe (or the View from Nowhere)</a:t>
            </a:r>
          </a:p>
        </p:txBody>
      </p:sp>
      <p:pic>
        <p:nvPicPr>
          <p:cNvPr id="126" name="Bild" descr="Bild"/>
          <p:cNvPicPr>
            <a:picLocks noChangeAspect="1"/>
          </p:cNvPicPr>
          <p:nvPr/>
        </p:nvPicPr>
        <p:blipFill>
          <a:blip r:embed="rId3">
            <a:extLst/>
          </a:blip>
          <a:stretch>
            <a:fillRect/>
          </a:stretch>
        </p:blipFill>
        <p:spPr>
          <a:xfrm>
            <a:off x="1087692" y="3543656"/>
            <a:ext cx="3482030" cy="1961708"/>
          </a:xfrm>
          <a:prstGeom prst="rect">
            <a:avLst/>
          </a:prstGeom>
          <a:ln w="12700">
            <a:miter lim="400000"/>
          </a:ln>
        </p:spPr>
      </p:pic>
      <p:sp>
        <p:nvSpPr>
          <p:cNvPr id="127" name="The first-person point of view"/>
          <p:cNvSpPr txBox="1"/>
          <p:nvPr/>
        </p:nvSpPr>
        <p:spPr>
          <a:xfrm>
            <a:off x="5112657" y="4349944"/>
            <a:ext cx="3629910" cy="349131"/>
          </a:xfrm>
          <a:prstGeom prst="rect">
            <a:avLst/>
          </a:prstGeom>
          <a:ln w="12700">
            <a:miter lim="400000"/>
          </a:ln>
          <a:extLst>
            <a:ext uri="{C572A759-6A51-4108-AA02-DFA0A04FC94B}">
              <ma14:wrappingTextBoxFlag xmlns:ma14="http://schemas.microsoft.com/office/mac/drawingml/2011/main" val="1"/>
            </a:ext>
          </a:extLst>
        </p:spPr>
        <p:txBody>
          <a:bodyPr lIns="35717" tIns="35717" rIns="35717" bIns="35717" anchor="ctr">
            <a:spAutoFit/>
          </a:bodyPr>
          <a:lstStyle/>
          <a:p>
            <a:r>
              <a:t>The first-person point of view</a:t>
            </a:r>
          </a:p>
        </p:txBody>
      </p:sp>
    </p:spTree>
    <p:extLst>
      <p:ext uri="{BB962C8B-B14F-4D97-AF65-F5344CB8AC3E}">
        <p14:creationId xmlns:p14="http://schemas.microsoft.com/office/powerpoint/2010/main" val="484366078"/>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270"/>
            <a:ext cx="5791200" cy="1371600"/>
          </a:xfrm>
        </p:spPr>
        <p:txBody>
          <a:bodyPr>
            <a:normAutofit fontScale="90000"/>
          </a:bodyPr>
          <a:lstStyle/>
          <a:p>
            <a:r>
              <a:rPr lang="en-US" dirty="0" smtClean="0"/>
              <a:t>Socrates on Ignorance and Wisdom</a:t>
            </a:r>
            <a:endParaRPr lang="en-US" dirty="0"/>
          </a:p>
        </p:txBody>
      </p:sp>
      <p:sp>
        <p:nvSpPr>
          <p:cNvPr id="3" name="Content Placeholder 2"/>
          <p:cNvSpPr>
            <a:spLocks noGrp="1"/>
          </p:cNvSpPr>
          <p:nvPr>
            <p:ph idx="1"/>
          </p:nvPr>
        </p:nvSpPr>
        <p:spPr>
          <a:xfrm>
            <a:off x="457200" y="2204153"/>
            <a:ext cx="7620000" cy="3369736"/>
          </a:xfrm>
        </p:spPr>
        <p:txBody>
          <a:bodyPr/>
          <a:lstStyle/>
          <a:p>
            <a:pPr algn="ctr">
              <a:buNone/>
            </a:pPr>
            <a:r>
              <a:rPr lang="en-US" dirty="0" smtClean="0"/>
              <a:t>‘For my part, I thought to myself as I left, “I’m wiser than that person. For it’s likely that neither of us knows anything fine and good, but he thinks he knows something that he doesn’t know, whereas I, since I don’t in fact know, don’t think that I do either. At any rate, it seems that I’m wiser than he in just this one small way: that what I don’t know, I don’t think I know.”’ (Apology, p. 26)</a:t>
            </a:r>
          </a:p>
        </p:txBody>
      </p:sp>
    </p:spTree>
    <p:extLst>
      <p:ext uri="{BB962C8B-B14F-4D97-AF65-F5344CB8AC3E}">
        <p14:creationId xmlns:p14="http://schemas.microsoft.com/office/powerpoint/2010/main" val="980021228"/>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Two puzzles:…"/>
          <p:cNvSpPr txBox="1"/>
          <p:nvPr/>
        </p:nvSpPr>
        <p:spPr>
          <a:xfrm>
            <a:off x="746411" y="743658"/>
            <a:ext cx="7651179" cy="5612111"/>
          </a:xfrm>
          <a:prstGeom prst="rect">
            <a:avLst/>
          </a:prstGeom>
          <a:ln w="12700">
            <a:miter lim="400000"/>
          </a:ln>
          <a:extLst>
            <a:ext uri="{C572A759-6A51-4108-AA02-DFA0A04FC94B}">
              <ma14:wrappingTextBoxFlag xmlns:ma14="http://schemas.microsoft.com/office/mac/drawingml/2011/main" val="1"/>
            </a:ext>
          </a:extLst>
        </p:spPr>
        <p:txBody>
          <a:bodyPr lIns="35717" tIns="35717" rIns="35717" bIns="35717" anchor="ctr">
            <a:spAutoFit/>
          </a:bodyPr>
          <a:lstStyle/>
          <a:p>
            <a:pPr defTabSz="321457">
              <a:defRPr sz="4000"/>
            </a:pPr>
            <a:r>
              <a:rPr sz="3600" dirty="0"/>
              <a:t>Two puzzles: </a:t>
            </a:r>
          </a:p>
          <a:p>
            <a:pPr defTabSz="321457">
              <a:defRPr sz="4000" b="0"/>
            </a:pPr>
            <a:endParaRPr sz="3600" dirty="0"/>
          </a:p>
          <a:p>
            <a:pPr marL="160729" indent="-160729" defTabSz="321457">
              <a:buSzPct val="100000"/>
              <a:buAutoNum type="arabicParenBoth"/>
              <a:defRPr sz="4000" b="0"/>
            </a:pPr>
            <a:r>
              <a:rPr sz="3600" dirty="0"/>
              <a:t>How can it be true of a particular person in an objectively centerless world that he is me?</a:t>
            </a:r>
            <a:br>
              <a:rPr sz="3600" dirty="0"/>
            </a:br>
            <a:endParaRPr sz="3600" dirty="0"/>
          </a:p>
          <a:p>
            <a:pPr marL="160729" indent="-160729" defTabSz="321457">
              <a:buSzPct val="100000"/>
              <a:buAutoNum type="arabicParenBoth"/>
              <a:defRPr sz="4000" b="0"/>
            </a:pPr>
            <a:r>
              <a:rPr sz="3600" dirty="0"/>
              <a:t>How can I be merely a particular person? (Or: How can I be something as specific as a particular person?) </a:t>
            </a:r>
          </a:p>
        </p:txBody>
      </p:sp>
    </p:spTree>
    <p:extLst>
      <p:ext uri="{BB962C8B-B14F-4D97-AF65-F5344CB8AC3E}">
        <p14:creationId xmlns:p14="http://schemas.microsoft.com/office/powerpoint/2010/main" val="3676387109"/>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About (1):…"/>
          <p:cNvSpPr txBox="1"/>
          <p:nvPr/>
        </p:nvSpPr>
        <p:spPr>
          <a:xfrm>
            <a:off x="646648" y="203601"/>
            <a:ext cx="7850704" cy="6473884"/>
          </a:xfrm>
          <a:prstGeom prst="rect">
            <a:avLst/>
          </a:prstGeom>
          <a:ln w="12700">
            <a:miter lim="400000"/>
          </a:ln>
          <a:extLst>
            <a:ext uri="{C572A759-6A51-4108-AA02-DFA0A04FC94B}">
              <ma14:wrappingTextBoxFlag xmlns:ma14="http://schemas.microsoft.com/office/mac/drawingml/2011/main" val="1"/>
            </a:ext>
          </a:extLst>
        </p:spPr>
        <p:txBody>
          <a:bodyPr lIns="35717" tIns="35717" rIns="35717" bIns="35717" anchor="ctr">
            <a:spAutoFit/>
          </a:bodyPr>
          <a:lstStyle/>
          <a:p>
            <a:pPr defTabSz="321457">
              <a:defRPr sz="4000" b="0"/>
            </a:pPr>
            <a:r>
              <a:rPr sz="3200" dirty="0"/>
              <a:t>About (1): </a:t>
            </a:r>
          </a:p>
          <a:p>
            <a:pPr defTabSz="321457">
              <a:defRPr sz="4000" b="0"/>
            </a:pPr>
            <a:r>
              <a:rPr sz="3200" dirty="0"/>
              <a:t>There is something that </a:t>
            </a:r>
            <a:r>
              <a:rPr sz="3200" b="1" dirty="0"/>
              <a:t>can’t be included in the objective conception of the world</a:t>
            </a:r>
            <a:r>
              <a:rPr sz="3200" dirty="0"/>
              <a:t>, namely that “one of those persons (TN) is the locus of my consciousness, the point of view from which I observe and act on the world”</a:t>
            </a:r>
          </a:p>
          <a:p>
            <a:pPr defTabSz="321457">
              <a:defRPr sz="4000" b="0"/>
            </a:pPr>
            <a:endParaRPr sz="3200" dirty="0"/>
          </a:p>
          <a:p>
            <a:pPr defTabSz="321457">
              <a:defRPr sz="4000" b="0"/>
            </a:pPr>
            <a:r>
              <a:rPr sz="3200" dirty="0"/>
              <a:t>The objective centerless conception of the world has no room for particular points of views. But if such facts are not part of such a conception of the world, then what are they?</a:t>
            </a:r>
          </a:p>
        </p:txBody>
      </p:sp>
    </p:spTree>
    <p:extLst>
      <p:ext uri="{BB962C8B-B14F-4D97-AF65-F5344CB8AC3E}">
        <p14:creationId xmlns:p14="http://schemas.microsoft.com/office/powerpoint/2010/main" val="775949899"/>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6778" y="832556"/>
            <a:ext cx="7916333" cy="4327338"/>
          </a:xfrm>
          <a:prstGeom prst="rect">
            <a:avLst/>
          </a:prstGeom>
          <a:noFill/>
        </p:spPr>
        <p:txBody>
          <a:bodyPr wrap="square" rtlCol="0">
            <a:spAutoFit/>
          </a:bodyPr>
          <a:lstStyle/>
          <a:p>
            <a:pPr defTabSz="353246">
              <a:defRPr sz="3440"/>
            </a:pPr>
            <a:r>
              <a:rPr lang="en-US" dirty="0"/>
              <a:t>About (2): How can I be merely a particular person</a:t>
            </a:r>
            <a:r>
              <a:rPr lang="en-US" dirty="0" smtClean="0"/>
              <a:t>?</a:t>
            </a:r>
          </a:p>
          <a:p>
            <a:pPr defTabSz="353246">
              <a:defRPr sz="3440"/>
            </a:pPr>
            <a:endParaRPr lang="en-US" dirty="0"/>
          </a:p>
          <a:p>
            <a:pPr defTabSz="276453">
              <a:defRPr sz="3440">
                <a:latin typeface="Helvetica Neue"/>
                <a:ea typeface="Helvetica Neue"/>
                <a:cs typeface="Helvetica Neue"/>
                <a:sym typeface="Helvetica Neue"/>
              </a:defRPr>
            </a:pPr>
            <a:r>
              <a:rPr lang="en-US" dirty="0"/>
              <a:t>The self that seems incapable of being anyone in particular is the self that apprehends the world from without rather than from a standpoint within it - The Objective Self.</a:t>
            </a:r>
          </a:p>
        </p:txBody>
      </p:sp>
    </p:spTree>
    <p:extLst>
      <p:ext uri="{BB962C8B-B14F-4D97-AF65-F5344CB8AC3E}">
        <p14:creationId xmlns:p14="http://schemas.microsoft.com/office/powerpoint/2010/main" val="1279309131"/>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The Objective Self"/>
          <p:cNvSpPr txBox="1">
            <a:spLocks noGrp="1"/>
          </p:cNvSpPr>
          <p:nvPr>
            <p:ph type="ctrTitle"/>
          </p:nvPr>
        </p:nvSpPr>
        <p:spPr>
          <a:xfrm>
            <a:off x="892969" y="112890"/>
            <a:ext cx="7358063" cy="2554110"/>
          </a:xfrm>
          <a:prstGeom prst="rect">
            <a:avLst/>
          </a:prstGeom>
        </p:spPr>
        <p:txBody>
          <a:bodyPr/>
          <a:lstStyle/>
          <a:p>
            <a:r>
              <a:rPr lang="en-US" sz="6000" dirty="0" smtClean="0"/>
              <a:t>The </a:t>
            </a:r>
            <a:r>
              <a:rPr sz="6000" dirty="0" smtClean="0"/>
              <a:t>Objective</a:t>
            </a:r>
            <a:r>
              <a:rPr sz="7200" dirty="0" smtClean="0"/>
              <a:t> </a:t>
            </a:r>
            <a:r>
              <a:rPr lang="en-US" sz="7200" dirty="0" smtClean="0"/>
              <a:t>Self</a:t>
            </a:r>
            <a:endParaRPr sz="7200" dirty="0"/>
          </a:p>
        </p:txBody>
      </p:sp>
      <p:sp>
        <p:nvSpPr>
          <p:cNvPr id="136" name="The idea: The objective self takes the inputs of your first-person perspective as data to construct an objective picture of the world.…"/>
          <p:cNvSpPr txBox="1">
            <a:spLocks noGrp="1"/>
          </p:cNvSpPr>
          <p:nvPr>
            <p:ph type="subTitle" idx="1"/>
          </p:nvPr>
        </p:nvSpPr>
        <p:spPr>
          <a:xfrm>
            <a:off x="892969" y="2667000"/>
            <a:ext cx="7358063" cy="3781777"/>
          </a:xfrm>
          <a:prstGeom prst="rect">
            <a:avLst/>
          </a:prstGeom>
        </p:spPr>
        <p:txBody>
          <a:bodyPr>
            <a:normAutofit/>
          </a:bodyPr>
          <a:lstStyle/>
          <a:p>
            <a:pPr defTabSz="257166">
              <a:defRPr sz="3200"/>
            </a:pPr>
            <a:r>
              <a:rPr sz="1600" b="1" dirty="0"/>
              <a:t>The idea: </a:t>
            </a:r>
            <a:r>
              <a:rPr sz="1600" dirty="0"/>
              <a:t>The objective self takes the inputs of your first-person perspective as data to construct an objective picture of the world.</a:t>
            </a:r>
          </a:p>
          <a:p>
            <a:pPr defTabSz="257166">
              <a:defRPr sz="3200"/>
            </a:pPr>
            <a:endParaRPr sz="1600" dirty="0"/>
          </a:p>
          <a:p>
            <a:pPr defTabSz="257166">
              <a:defRPr sz="3200"/>
            </a:pPr>
            <a:r>
              <a:rPr sz="1600" dirty="0"/>
              <a:t>“It is simply the step of conceiving the world as a place that includes the person I am within it, as just another of its contents - conceiving myself from outside, in other words. So I can step away from the unconsidered perspective of the particular person I thought I was.”</a:t>
            </a:r>
          </a:p>
          <a:p>
            <a:pPr defTabSz="257166">
              <a:defRPr sz="3200"/>
            </a:pPr>
            <a:endParaRPr sz="1600" dirty="0"/>
          </a:p>
          <a:p>
            <a:pPr defTabSz="257166">
              <a:defRPr sz="3200"/>
            </a:pPr>
            <a:r>
              <a:rPr sz="1600" dirty="0"/>
              <a:t>In this way I reach a </a:t>
            </a:r>
            <a:r>
              <a:rPr sz="1600" b="1" dirty="0"/>
              <a:t>centerless view of the universe.</a:t>
            </a:r>
            <a:r>
              <a:rPr sz="1600" dirty="0"/>
              <a:t> </a:t>
            </a:r>
          </a:p>
        </p:txBody>
      </p:sp>
    </p:spTree>
    <p:extLst>
      <p:ext uri="{BB962C8B-B14F-4D97-AF65-F5344CB8AC3E}">
        <p14:creationId xmlns:p14="http://schemas.microsoft.com/office/powerpoint/2010/main" val="21857980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58333" y="1368778"/>
            <a:ext cx="6858000" cy="3785652"/>
          </a:xfrm>
          <a:prstGeom prst="rect">
            <a:avLst/>
          </a:prstGeom>
          <a:noFill/>
        </p:spPr>
        <p:txBody>
          <a:bodyPr wrap="square" rtlCol="0">
            <a:spAutoFit/>
          </a:bodyPr>
          <a:lstStyle/>
          <a:p>
            <a:r>
              <a:rPr lang="en-US" sz="4000" dirty="0"/>
              <a:t>The problem arises because</a:t>
            </a:r>
            <a:r>
              <a:rPr lang="en-US" sz="4000" b="1" dirty="0"/>
              <a:t> I </a:t>
            </a:r>
            <a:r>
              <a:rPr lang="en-US" sz="4000" dirty="0"/>
              <a:t>am the subject of this </a:t>
            </a:r>
            <a:r>
              <a:rPr lang="en-US" sz="4000" dirty="0" err="1"/>
              <a:t>centerless</a:t>
            </a:r>
            <a:r>
              <a:rPr lang="en-US" sz="4000" dirty="0"/>
              <a:t> view of the universe but </a:t>
            </a:r>
            <a:r>
              <a:rPr lang="en-US" sz="4000" b="1" dirty="0"/>
              <a:t>I</a:t>
            </a:r>
            <a:r>
              <a:rPr lang="en-US" sz="4000" dirty="0"/>
              <a:t> am </a:t>
            </a:r>
            <a:r>
              <a:rPr lang="en-US" sz="4000" i="1" dirty="0"/>
              <a:t>also </a:t>
            </a:r>
            <a:r>
              <a:rPr lang="en-US" sz="4000" dirty="0"/>
              <a:t>a part of the universe that I am conceiving </a:t>
            </a:r>
          </a:p>
        </p:txBody>
      </p:sp>
    </p:spTree>
    <p:extLst>
      <p:ext uri="{BB962C8B-B14F-4D97-AF65-F5344CB8AC3E}">
        <p14:creationId xmlns:p14="http://schemas.microsoft.com/office/powerpoint/2010/main" val="2398212824"/>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3778" y="762000"/>
            <a:ext cx="7676444" cy="5632312"/>
          </a:xfrm>
          <a:prstGeom prst="rect">
            <a:avLst/>
          </a:prstGeom>
          <a:noFill/>
        </p:spPr>
        <p:txBody>
          <a:bodyPr wrap="square" rtlCol="0">
            <a:spAutoFit/>
          </a:bodyPr>
          <a:lstStyle/>
          <a:p>
            <a:r>
              <a:rPr lang="en-US" sz="3600" dirty="0">
                <a:latin typeface="Helvetica"/>
                <a:ea typeface="Helvetica"/>
                <a:cs typeface="Helvetica"/>
                <a:sym typeface="Helvetica"/>
              </a:rPr>
              <a:t>When we say “I am TN” then the “I” refers to this impersonal conception of the world. What’s strange is that this conception, though it accords no special position to TN, is still attached to and developed from the perspective of TN. This is the puzzling fact about asking how it could be that I am merely a person in this universe. </a:t>
            </a:r>
            <a:endParaRPr lang="en-US" sz="3600" dirty="0"/>
          </a:p>
        </p:txBody>
      </p:sp>
    </p:spTree>
    <p:extLst>
      <p:ext uri="{BB962C8B-B14F-4D97-AF65-F5344CB8AC3E}">
        <p14:creationId xmlns:p14="http://schemas.microsoft.com/office/powerpoint/2010/main" val="4162067660"/>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Socrates on Death</a:t>
            </a:r>
            <a:endParaRPr lang="en-US" dirty="0"/>
          </a:p>
        </p:txBody>
      </p:sp>
      <p:sp>
        <p:nvSpPr>
          <p:cNvPr id="3" name="Content Placeholder 2"/>
          <p:cNvSpPr>
            <a:spLocks noGrp="1"/>
          </p:cNvSpPr>
          <p:nvPr>
            <p:ph idx="1"/>
          </p:nvPr>
        </p:nvSpPr>
        <p:spPr/>
        <p:txBody>
          <a:bodyPr/>
          <a:lstStyle/>
          <a:p>
            <a:pPr algn="ctr">
              <a:buNone/>
            </a:pPr>
            <a:r>
              <a:rPr lang="en-US" dirty="0" smtClean="0"/>
              <a:t>“What has happened to me may well be a good thing, and those of us who believe death to be an evil are certainly mistaken. I have convincing proof of this …” (Apology, p. 43)</a:t>
            </a:r>
            <a:endParaRPr lang="en-US" dirty="0"/>
          </a:p>
        </p:txBody>
      </p:sp>
    </p:spTree>
    <p:extLst>
      <p:ext uri="{BB962C8B-B14F-4D97-AF65-F5344CB8AC3E}">
        <p14:creationId xmlns:p14="http://schemas.microsoft.com/office/powerpoint/2010/main" val="3773326799"/>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Camus on the Absurd</a:t>
            </a:r>
            <a:endParaRPr lang="en-US" dirty="0"/>
          </a:p>
        </p:txBody>
      </p:sp>
      <p:sp>
        <p:nvSpPr>
          <p:cNvPr id="3" name="Content Placeholder 2"/>
          <p:cNvSpPr>
            <a:spLocks noGrp="1"/>
          </p:cNvSpPr>
          <p:nvPr>
            <p:ph idx="1"/>
          </p:nvPr>
        </p:nvSpPr>
        <p:spPr/>
        <p:txBody>
          <a:bodyPr/>
          <a:lstStyle/>
          <a:p>
            <a:pPr algn="ctr">
              <a:buNone/>
            </a:pPr>
            <a:r>
              <a:rPr lang="en-US" dirty="0" smtClean="0"/>
              <a:t>“The workman of today works everyday in his life at the same tasks, and his fate is no less absurd [than Sisyphus’].”</a:t>
            </a:r>
          </a:p>
          <a:p>
            <a:pPr algn="ctr">
              <a:buNone/>
            </a:pPr>
            <a:r>
              <a:rPr lang="en-US" dirty="0" smtClean="0"/>
              <a:t>“If there is a personal fate, there is no higher destiny, or at least there is, but one which he concludes is inevitable and despicable.”</a:t>
            </a:r>
            <a:endParaRPr lang="en-US" dirty="0"/>
          </a:p>
          <a:p>
            <a:pPr algn="ctr">
              <a:buNone/>
            </a:pPr>
            <a:r>
              <a:rPr lang="en-US" dirty="0" smtClean="0"/>
              <a:t>“But …”</a:t>
            </a:r>
          </a:p>
        </p:txBody>
      </p:sp>
    </p:spTree>
    <p:extLst>
      <p:ext uri="{BB962C8B-B14F-4D97-AF65-F5344CB8AC3E}">
        <p14:creationId xmlns:p14="http://schemas.microsoft.com/office/powerpoint/2010/main" val="3630465217"/>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Sisyphus as ‘the Absurd Hero’</a:t>
            </a:r>
            <a:endParaRPr lang="en-US" dirty="0"/>
          </a:p>
        </p:txBody>
      </p:sp>
      <p:sp>
        <p:nvSpPr>
          <p:cNvPr id="3" name="Content Placeholder 2"/>
          <p:cNvSpPr>
            <a:spLocks noGrp="1"/>
          </p:cNvSpPr>
          <p:nvPr>
            <p:ph idx="1"/>
          </p:nvPr>
        </p:nvSpPr>
        <p:spPr/>
        <p:txBody>
          <a:bodyPr/>
          <a:lstStyle/>
          <a:p>
            <a:pPr algn="ctr">
              <a:buNone/>
            </a:pPr>
            <a:r>
              <a:rPr lang="en-US" dirty="0" smtClean="0"/>
              <a:t>“… crushing truths perish from being acknowledged.”</a:t>
            </a:r>
          </a:p>
          <a:p>
            <a:pPr algn="ctr">
              <a:buNone/>
            </a:pPr>
            <a:r>
              <a:rPr lang="en-US" dirty="0" smtClean="0"/>
              <a:t>“It is during that return, that pause, that Sisyphus interests me. … At each of those moments when he leaves the heights and gradually sinks toward the lairs of the gods, he is superior to his fate. He is stronger than his rock.”</a:t>
            </a:r>
          </a:p>
        </p:txBody>
      </p:sp>
    </p:spTree>
    <p:extLst>
      <p:ext uri="{BB962C8B-B14F-4D97-AF65-F5344CB8AC3E}">
        <p14:creationId xmlns:p14="http://schemas.microsoft.com/office/powerpoint/2010/main" val="13146029"/>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91382"/>
            <a:ext cx="6118578" cy="1371600"/>
          </a:xfrm>
        </p:spPr>
        <p:txBody>
          <a:bodyPr>
            <a:normAutofit fontScale="90000"/>
          </a:bodyPr>
          <a:lstStyle/>
          <a:p>
            <a:r>
              <a:rPr lang="en-US" dirty="0" smtClean="0"/>
              <a:t>Nagel: Arguments for Meaninglessness?</a:t>
            </a:r>
            <a:endParaRPr lang="en-US" dirty="0"/>
          </a:p>
        </p:txBody>
      </p:sp>
      <p:sp>
        <p:nvSpPr>
          <p:cNvPr id="3" name="Content Placeholder 2"/>
          <p:cNvSpPr>
            <a:spLocks noGrp="1"/>
          </p:cNvSpPr>
          <p:nvPr>
            <p:ph idx="1"/>
          </p:nvPr>
        </p:nvSpPr>
        <p:spPr>
          <a:xfrm>
            <a:off x="457199" y="2091265"/>
            <a:ext cx="8050761" cy="3270956"/>
          </a:xfrm>
        </p:spPr>
        <p:txBody>
          <a:bodyPr/>
          <a:lstStyle/>
          <a:p>
            <a:r>
              <a:rPr lang="en-US" dirty="0" smtClean="0"/>
              <a:t>Argument: Nothing we do will matter in a million years.</a:t>
            </a:r>
          </a:p>
          <a:p>
            <a:r>
              <a:rPr lang="en-US" dirty="0" smtClean="0"/>
              <a:t>Argument: We are tiny, instantaneous specks in an almost infinitely vast and endless universe.</a:t>
            </a:r>
          </a:p>
          <a:p>
            <a:r>
              <a:rPr lang="en-US" dirty="0" smtClean="0"/>
              <a:t>Argument: Since we will all eventually die, the chain of justifications has to end somewhere.</a:t>
            </a:r>
            <a:endParaRPr lang="en-US" dirty="0"/>
          </a:p>
        </p:txBody>
      </p:sp>
    </p:spTree>
    <p:extLst>
      <p:ext uri="{BB962C8B-B14F-4D97-AF65-F5344CB8AC3E}">
        <p14:creationId xmlns:p14="http://schemas.microsoft.com/office/powerpoint/2010/main" val="1748143385"/>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Nagel on the Absurd</a:t>
            </a:r>
            <a:endParaRPr lang="en-US" dirty="0"/>
          </a:p>
        </p:txBody>
      </p:sp>
      <p:sp>
        <p:nvSpPr>
          <p:cNvPr id="3" name="Content Placeholder 2"/>
          <p:cNvSpPr>
            <a:spLocks noGrp="1"/>
          </p:cNvSpPr>
          <p:nvPr>
            <p:ph idx="1"/>
          </p:nvPr>
        </p:nvSpPr>
        <p:spPr/>
        <p:txBody>
          <a:bodyPr/>
          <a:lstStyle/>
          <a:p>
            <a:r>
              <a:rPr lang="en-US" dirty="0" smtClean="0"/>
              <a:t>“In ordinary life a situation is absurd when it includes a conspicuous discrepancy between pretension or aspiration and reality …”</a:t>
            </a:r>
          </a:p>
          <a:p>
            <a:r>
              <a:rPr lang="en-US" dirty="0" smtClean="0"/>
              <a:t>Nagel gives examples: p. 718.</a:t>
            </a:r>
          </a:p>
          <a:p>
            <a:r>
              <a:rPr lang="en-US" dirty="0" smtClean="0"/>
              <a:t>The </a:t>
            </a:r>
            <a:r>
              <a:rPr lang="en-US" b="1" dirty="0" smtClean="0"/>
              <a:t>absurdity</a:t>
            </a:r>
            <a:r>
              <a:rPr lang="en-US" dirty="0" smtClean="0"/>
              <a:t> </a:t>
            </a:r>
            <a:r>
              <a:rPr lang="en-US" b="1" dirty="0" smtClean="0"/>
              <a:t>of life </a:t>
            </a:r>
            <a:r>
              <a:rPr lang="en-US" dirty="0" smtClean="0"/>
              <a:t>results from a discrepancy between the seriousness with which we live our lives, and the fact that, from a cosmic point of view, we cannot justify this.</a:t>
            </a:r>
            <a:endParaRPr lang="en-US" b="1" dirty="0" smtClean="0"/>
          </a:p>
        </p:txBody>
      </p:sp>
    </p:spTree>
    <p:extLst>
      <p:ext uri="{BB962C8B-B14F-4D97-AF65-F5344CB8AC3E}">
        <p14:creationId xmlns:p14="http://schemas.microsoft.com/office/powerpoint/2010/main" val="1806039635"/>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Nagel: What Could Give Life Meaning?</a:t>
            </a:r>
            <a:endParaRPr lang="en-US" dirty="0"/>
          </a:p>
        </p:txBody>
      </p:sp>
      <p:sp>
        <p:nvSpPr>
          <p:cNvPr id="3" name="Content Placeholder 2"/>
          <p:cNvSpPr>
            <a:spLocks noGrp="1"/>
          </p:cNvSpPr>
          <p:nvPr>
            <p:ph idx="1"/>
          </p:nvPr>
        </p:nvSpPr>
        <p:spPr/>
        <p:txBody>
          <a:bodyPr/>
          <a:lstStyle/>
          <a:p>
            <a:r>
              <a:rPr lang="en-US" dirty="0" smtClean="0"/>
              <a:t>(1) Viewing oneself as part of something larger than oneself: society; the </a:t>
            </a:r>
            <a:r>
              <a:rPr lang="en-US" dirty="0" err="1" smtClean="0"/>
              <a:t>progess</a:t>
            </a:r>
            <a:r>
              <a:rPr lang="en-US" dirty="0" smtClean="0"/>
              <a:t> of history; God’s plan; the revolution</a:t>
            </a:r>
          </a:p>
          <a:p>
            <a:r>
              <a:rPr lang="en-US" dirty="0" smtClean="0"/>
              <a:t>(2) Camus: “We can salvage our dignity, he appears to believe, by shaking a fist at the world which is deaf to our pleas, and continuing to live in spite of it.” (p. 726)</a:t>
            </a:r>
            <a:endParaRPr lang="en-US" dirty="0"/>
          </a:p>
        </p:txBody>
      </p:sp>
    </p:spTree>
    <p:extLst>
      <p:ext uri="{BB962C8B-B14F-4D97-AF65-F5344CB8AC3E}">
        <p14:creationId xmlns:p14="http://schemas.microsoft.com/office/powerpoint/2010/main" val="1035214943"/>
      </p:ext>
    </p:extLst>
  </p:cSld>
  <p:clrMapOvr>
    <a:masterClrMapping/>
  </p:clrMapOvr>
  <p:timing>
    <p:tnLst>
      <p:par>
        <p:cTn xmlns:p14="http://schemas.microsoft.com/office/powerpoint/2010/mai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ssential">
  <a:themeElements>
    <a:clrScheme name="Essential">
      <a:dk1>
        <a:srgbClr val="000000"/>
      </a:dk1>
      <a:lt1>
        <a:srgbClr val="FFFFFF"/>
      </a:lt1>
      <a:dk2>
        <a:srgbClr val="D1282E"/>
      </a:dk2>
      <a:lt2>
        <a:srgbClr val="C8C8B1"/>
      </a:lt2>
      <a:accent1>
        <a:srgbClr val="7A7A7A"/>
      </a:accent1>
      <a:accent2>
        <a:srgbClr val="F5C201"/>
      </a:accent2>
      <a:accent3>
        <a:srgbClr val="526DB0"/>
      </a:accent3>
      <a:accent4>
        <a:srgbClr val="989AAC"/>
      </a:accent4>
      <a:accent5>
        <a:srgbClr val="DC5924"/>
      </a:accent5>
      <a:accent6>
        <a:srgbClr val="B4B392"/>
      </a:accent6>
      <a:hlink>
        <a:srgbClr val="CC9900"/>
      </a:hlink>
      <a:folHlink>
        <a:srgbClr val="969696"/>
      </a:folHlink>
    </a:clrScheme>
    <a:fontScheme name="Essential">
      <a:majorFont>
        <a:latin typeface="Arial Black"/>
        <a:ea typeface=""/>
        <a:cs typeface=""/>
        <a:font script="Jpan" typeface="ＭＳ Ｐゴシック"/>
        <a:font script="Hang" typeface="HY견고딕"/>
        <a:font script="Hans" typeface="微软雅黑"/>
        <a:font script="Hant" typeface="微軟正黑體"/>
        <a:font script="Arab" typeface="Tahoma"/>
        <a:font script="Hebr" typeface="Tahoma"/>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sential">
      <a:fillStyleLst>
        <a:solidFill>
          <a:schemeClr val="phClr"/>
        </a:solidFill>
        <a:gradFill rotWithShape="1">
          <a:gsLst>
            <a:gs pos="0">
              <a:schemeClr val="phClr">
                <a:tint val="60000"/>
                <a:satMod val="250000"/>
              </a:schemeClr>
            </a:gs>
            <a:gs pos="35000">
              <a:schemeClr val="phClr">
                <a:tint val="47000"/>
                <a:satMod val="275000"/>
              </a:schemeClr>
            </a:gs>
            <a:gs pos="100000">
              <a:schemeClr val="phClr">
                <a:tint val="25000"/>
                <a:satMod val="300000"/>
              </a:schemeClr>
            </a:gs>
          </a:gsLst>
          <a:lin ang="16200000" scaled="1"/>
        </a:gradFill>
        <a:solidFill>
          <a:schemeClr val="phClr">
            <a:satMod val="110000"/>
          </a:schemeClr>
        </a:solidFill>
      </a:fillStyleLst>
      <a:lnStyleLst>
        <a:ln w="12700" cap="flat" cmpd="sng" algn="ctr">
          <a:solidFill>
            <a:schemeClr val="phClr">
              <a:shade val="95000"/>
              <a:satMod val="105000"/>
            </a:schemeClr>
          </a:solidFill>
          <a:prstDash val="solid"/>
        </a:ln>
        <a:ln w="28575" cap="flat" cmpd="sng" algn="ctr">
          <a:solidFill>
            <a:schemeClr val="phClr"/>
          </a:solidFill>
          <a:prstDash val="solid"/>
        </a:ln>
        <a:ln w="41275" cap="flat" cmpd="sng" algn="ctr">
          <a:solidFill>
            <a:schemeClr val="phClr"/>
          </a:solidFill>
          <a:prstDash val="solid"/>
        </a:ln>
      </a:lnStyleLst>
      <a:effectStyleLst>
        <a:effectStyle>
          <a:effectLst/>
        </a:effectStyle>
        <a:effectStyle>
          <a:effectLst>
            <a:outerShdw blurRad="39999" dist="23000" algn="bl" rotWithShape="0">
              <a:srgbClr val="000000">
                <a:alpha val="40000"/>
              </a:srgbClr>
            </a:outerShdw>
          </a:effectLst>
        </a:effectStyle>
        <a:effectStyle>
          <a:effectLst>
            <a:outerShdw blurRad="38100" dist="19050" algn="bl" rotWithShape="0">
              <a:srgbClr val="000000">
                <a:alpha val="60000"/>
              </a:srgbClr>
            </a:outerShdw>
          </a:effectLst>
          <a:scene3d>
            <a:camera prst="orthographicFront">
              <a:rot lat="0" lon="0" rev="0"/>
            </a:camera>
            <a:lightRig rig="balanced" dir="l"/>
          </a:scene3d>
          <a:sp3d prstMaterial="plastic">
            <a:bevelT w="38100" h="31750"/>
          </a:sp3d>
        </a:effectStyle>
      </a:effectStyleLst>
      <a:bgFillStyleLst>
        <a:solidFill>
          <a:schemeClr val="phClr"/>
        </a:solidFill>
        <a:blipFill rotWithShape="1">
          <a:blip xmlns:r="http://schemas.openxmlformats.org/officeDocument/2006/relationships" r:embed="rId1">
            <a:duotone>
              <a:schemeClr val="phClr">
                <a:tint val="96000"/>
              </a:schemeClr>
              <a:schemeClr val="phClr">
                <a:shade val="94000"/>
              </a:schemeClr>
            </a:duotone>
          </a:blip>
          <a:tile tx="0" ty="0" sx="100000" sy="100000" flip="none" algn="tl"/>
        </a:blipFill>
        <a:gradFill rotWithShape="1">
          <a:gsLst>
            <a:gs pos="0">
              <a:schemeClr val="phClr">
                <a:tint val="84000"/>
                <a:satMod val="110000"/>
              </a:schemeClr>
            </a:gs>
            <a:gs pos="44000">
              <a:schemeClr val="phClr">
                <a:tint val="93000"/>
                <a:satMod val="115000"/>
              </a:schemeClr>
            </a:gs>
            <a:gs pos="100000">
              <a:schemeClr val="phClr">
                <a:tint val="100000"/>
                <a:shade val="59000"/>
                <a:satMod val="120000"/>
              </a:schemeClr>
            </a:gs>
          </a:gsLst>
          <a:path path="circle">
            <a:fillToRect l="40000" t="60000" r="60000" b="4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Essential.thmx</Template>
  <TotalTime>161</TotalTime>
  <Words>1466</Words>
  <Application>Microsoft Macintosh PowerPoint</Application>
  <PresentationFormat>On-screen Show (4:3)</PresentationFormat>
  <Paragraphs>110</Paragraphs>
  <Slides>35</Slides>
  <Notes>1</Notes>
  <HiddenSlides>0</HiddenSlides>
  <MMClips>0</MMClips>
  <ScaleCrop>false</ScaleCrop>
  <HeadingPairs>
    <vt:vector size="4" baseType="variant">
      <vt:variant>
        <vt:lpstr>Theme</vt:lpstr>
      </vt:variant>
      <vt:variant>
        <vt:i4>1</vt:i4>
      </vt:variant>
      <vt:variant>
        <vt:lpstr>Slide Titles</vt:lpstr>
      </vt:variant>
      <vt:variant>
        <vt:i4>35</vt:i4>
      </vt:variant>
    </vt:vector>
  </HeadingPairs>
  <TitlesOfParts>
    <vt:vector size="36" baseType="lpstr">
      <vt:lpstr>Essential</vt:lpstr>
      <vt:lpstr>Exam 2 Review Session</vt:lpstr>
      <vt:lpstr>Plato, camus, &amp; nagel</vt:lpstr>
      <vt:lpstr>Socrates on Ignorance and Wisdom</vt:lpstr>
      <vt:lpstr>Socrates on Death</vt:lpstr>
      <vt:lpstr>Camus on the Absurd</vt:lpstr>
      <vt:lpstr>Sisyphus as ‘the Absurd Hero’</vt:lpstr>
      <vt:lpstr>Nagel: Arguments for Meaninglessness?</vt:lpstr>
      <vt:lpstr>Nagel on the Absurd</vt:lpstr>
      <vt:lpstr>Nagel: What Could Give Life Meaning?</vt:lpstr>
      <vt:lpstr>Dennett</vt:lpstr>
      <vt:lpstr>Here</vt:lpstr>
      <vt:lpstr>PowerPoint Presentation</vt:lpstr>
      <vt:lpstr>PowerPoint Presentation</vt:lpstr>
      <vt:lpstr>PowerPoint Presentation</vt:lpstr>
      <vt:lpstr>Is the self located:</vt:lpstr>
      <vt:lpstr>Scenario One</vt:lpstr>
      <vt:lpstr>Scenario Two</vt:lpstr>
      <vt:lpstr>Scenario Three</vt:lpstr>
      <vt:lpstr>Scenario Four</vt:lpstr>
      <vt:lpstr>Scenario Five</vt:lpstr>
      <vt:lpstr>Edelman</vt:lpstr>
      <vt:lpstr>edelman essentials</vt:lpstr>
      <vt:lpstr>Levels of cognition</vt:lpstr>
      <vt:lpstr>Experience as simulation</vt:lpstr>
      <vt:lpstr>Components of first person experience</vt:lpstr>
      <vt:lpstr>Borges</vt:lpstr>
      <vt:lpstr>Nagel on the Objective Self</vt:lpstr>
      <vt:lpstr>The problem: How can I be a particular person? </vt:lpstr>
      <vt:lpstr>PowerPoint Presentation</vt:lpstr>
      <vt:lpstr>PowerPoint Presentation</vt:lpstr>
      <vt:lpstr>PowerPoint Presentation</vt:lpstr>
      <vt:lpstr>PowerPoint Presentation</vt:lpstr>
      <vt:lpstr>The Objective Self</vt:lpstr>
      <vt:lpstr>PowerPoint Presentation</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Edelman</dc:title>
  <dc:creator>Joanna Lawson</dc:creator>
  <cp:lastModifiedBy>Joanna Lawson</cp:lastModifiedBy>
  <cp:revision>12</cp:revision>
  <dcterms:created xsi:type="dcterms:W3CDTF">2017-10-22T18:19:28Z</dcterms:created>
  <dcterms:modified xsi:type="dcterms:W3CDTF">2017-10-23T12:45:48Z</dcterms:modified>
</cp:coreProperties>
</file>